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DFFA"/>
    <a:srgbClr val="F49931"/>
    <a:srgbClr val="A42D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68"/>
    <p:restoredTop sz="86450"/>
  </p:normalViewPr>
  <p:slideViewPr>
    <p:cSldViewPr snapToGrid="0" snapToObjects="1">
      <p:cViewPr varScale="1">
        <p:scale>
          <a:sx n="94" d="100"/>
          <a:sy n="94" d="100"/>
        </p:scale>
        <p:origin x="192" y="4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5561AE-1C16-4792-ACA1-12A6D80FE6CC}" type="doc">
      <dgm:prSet loTypeId="urn:microsoft.com/office/officeart/2005/8/layout/cycle7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IE"/>
        </a:p>
      </dgm:t>
    </dgm:pt>
    <dgm:pt modelId="{8E7F2489-E96B-4D1E-B541-6857FDED8821}">
      <dgm:prSet phldrT="[Text]" custT="1"/>
      <dgm:spPr>
        <a:xfrm>
          <a:off x="1862200" y="-15206"/>
          <a:ext cx="1708198" cy="854099"/>
        </a:xfrm>
        <a:solidFill>
          <a:srgbClr val="A42D1E"/>
        </a:solidFill>
      </dgm:spPr>
      <dgm:t>
        <a:bodyPr tIns="0" bIns="0" anchor="t" anchorCtr="0"/>
        <a:lstStyle/>
        <a:p>
          <a:pPr algn="ctr"/>
          <a:r>
            <a:rPr lang="en-IE" sz="1800" b="0" dirty="0">
              <a:latin typeface="Century Gothic" charset="0"/>
              <a:ea typeface="Century Gothic" charset="0"/>
              <a:cs typeface="Century Gothic" charset="0"/>
            </a:rPr>
            <a:t>1. </a:t>
          </a:r>
          <a:r>
            <a:rPr lang="en-IE" sz="1800" b="0" dirty="0" smtClean="0">
              <a:latin typeface="Century Gothic" charset="0"/>
              <a:ea typeface="Century Gothic" charset="0"/>
              <a:cs typeface="Century Gothic" charset="0"/>
            </a:rPr>
            <a:t>Use the </a:t>
          </a:r>
          <a:r>
            <a:rPr lang="en-IE" sz="1800" b="1" dirty="0" smtClean="0">
              <a:latin typeface="Century Gothic" charset="0"/>
              <a:ea typeface="Century Gothic" charset="0"/>
              <a:cs typeface="Century Gothic" charset="0"/>
            </a:rPr>
            <a:t>Claro ScanPen  Reader App </a:t>
          </a:r>
          <a:r>
            <a:rPr lang="en-IE" sz="1800" b="0" dirty="0" smtClean="0">
              <a:latin typeface="Century Gothic" charset="0"/>
              <a:ea typeface="Century Gothic" charset="0"/>
              <a:cs typeface="Century Gothic" charset="0"/>
            </a:rPr>
            <a:t>to read out printed handouts or books. </a:t>
          </a:r>
          <a:r>
            <a:rPr lang="en-IE" sz="1100" b="0" dirty="0" smtClean="0">
              <a:latin typeface="Century Gothic" charset="0"/>
              <a:ea typeface="Century Gothic" charset="0"/>
              <a:cs typeface="Century Gothic" charset="0"/>
            </a:rPr>
            <a:t/>
          </a:r>
          <a:br>
            <a:rPr lang="en-IE" sz="1100" b="0" dirty="0" smtClean="0">
              <a:latin typeface="Century Gothic" charset="0"/>
              <a:ea typeface="Century Gothic" charset="0"/>
              <a:cs typeface="Century Gothic" charset="0"/>
            </a:rPr>
          </a:br>
          <a:endParaRPr lang="en-IE" sz="1400" dirty="0">
            <a:latin typeface="Century Gothic" charset="0"/>
            <a:ea typeface="Century Gothic" charset="0"/>
            <a:cs typeface="Century Gothic" charset="0"/>
          </a:endParaRPr>
        </a:p>
      </dgm:t>
    </dgm:pt>
    <dgm:pt modelId="{0B8F679E-166D-4DCE-9AC7-C26CCAECF024}" type="parTrans" cxnId="{B192C436-8B86-4E61-9AF5-6D023AB4D816}">
      <dgm:prSet/>
      <dgm:spPr/>
      <dgm:t>
        <a:bodyPr/>
        <a:lstStyle/>
        <a:p>
          <a:pPr algn="ctr"/>
          <a:endParaRPr lang="en-IE"/>
        </a:p>
      </dgm:t>
    </dgm:pt>
    <dgm:pt modelId="{449C52D9-EC88-40C9-B42E-BF6851A5C438}" type="sibTrans" cxnId="{B192C436-8B86-4E61-9AF5-6D023AB4D816}">
      <dgm:prSet/>
      <dgm:spPr>
        <a:xfrm>
          <a:off x="395135" y="-21954"/>
          <a:ext cx="4642328" cy="4642328"/>
        </a:xfrm>
        <a:solidFill>
          <a:srgbClr val="A42D1E"/>
        </a:solidFill>
      </dgm:spPr>
      <dgm:t>
        <a:bodyPr/>
        <a:lstStyle/>
        <a:p>
          <a:pPr algn="ctr"/>
          <a:endParaRPr lang="en-IE"/>
        </a:p>
      </dgm:t>
    </dgm:pt>
    <dgm:pt modelId="{999F0820-315E-44AD-8EBE-21C2AE1CDCEE}">
      <dgm:prSet phldrT="[Text]" custT="1"/>
      <dgm:spPr>
        <a:xfrm>
          <a:off x="3657431" y="2608734"/>
          <a:ext cx="1708198" cy="854099"/>
        </a:xfrm>
        <a:solidFill>
          <a:srgbClr val="67DFFA"/>
        </a:solidFill>
      </dgm:spPr>
      <dgm:t>
        <a:bodyPr anchor="t" anchorCtr="0"/>
        <a:lstStyle/>
        <a:p>
          <a:pPr algn="ctr"/>
          <a:r>
            <a:rPr lang="en-IE" sz="1800" b="1" dirty="0">
              <a:latin typeface="Century Gothic" charset="0"/>
              <a:ea typeface="Century Gothic" charset="0"/>
              <a:cs typeface="Century Gothic" charset="0"/>
            </a:rPr>
            <a:t>3</a:t>
          </a:r>
          <a:r>
            <a:rPr lang="en-IE" sz="1800" b="0" dirty="0">
              <a:latin typeface="Century Gothic" charset="0"/>
              <a:ea typeface="Century Gothic" charset="0"/>
              <a:cs typeface="Century Gothic" charset="0"/>
            </a:rPr>
            <a:t>. To check spelling or grammar copy and </a:t>
          </a:r>
          <a:r>
            <a:rPr lang="en-IE" sz="1800" b="0" dirty="0" smtClean="0">
              <a:latin typeface="Century Gothic" charset="0"/>
              <a:ea typeface="Century Gothic" charset="0"/>
              <a:cs typeface="Century Gothic" charset="0"/>
            </a:rPr>
            <a:t>paste </a:t>
          </a:r>
          <a:r>
            <a:rPr lang="en-IE" sz="1800" b="0" dirty="0">
              <a:latin typeface="Century Gothic" charset="0"/>
              <a:ea typeface="Century Gothic" charset="0"/>
              <a:cs typeface="Century Gothic" charset="0"/>
            </a:rPr>
            <a:t>text into </a:t>
          </a:r>
          <a:br>
            <a:rPr lang="en-IE" sz="1800" b="0" dirty="0">
              <a:latin typeface="Century Gothic" charset="0"/>
              <a:ea typeface="Century Gothic" charset="0"/>
              <a:cs typeface="Century Gothic" charset="0"/>
            </a:rPr>
          </a:br>
          <a:r>
            <a:rPr lang="en-IE" sz="1800" b="1" dirty="0">
              <a:latin typeface="Century Gothic" charset="0"/>
              <a:ea typeface="Century Gothic" charset="0"/>
              <a:cs typeface="Century Gothic" charset="0"/>
            </a:rPr>
            <a:t> </a:t>
          </a:r>
          <a:r>
            <a:rPr lang="en-IE" sz="1800" b="1" dirty="0" smtClean="0">
              <a:latin typeface="Century Gothic" charset="0"/>
              <a:ea typeface="Century Gothic" charset="0"/>
              <a:cs typeface="Century Gothic" charset="0"/>
            </a:rPr>
            <a:t>Ginger Page Writing</a:t>
          </a:r>
          <a:r>
            <a:rPr lang="en-IE" sz="1800" b="1" baseline="0" dirty="0">
              <a:latin typeface="Century Gothic" charset="0"/>
              <a:ea typeface="Century Gothic" charset="0"/>
              <a:cs typeface="Century Gothic" charset="0"/>
            </a:rPr>
            <a:t> </a:t>
          </a:r>
          <a:r>
            <a:rPr lang="en-IE" sz="1800" b="1" baseline="0" dirty="0" smtClean="0">
              <a:latin typeface="Century Gothic" charset="0"/>
              <a:ea typeface="Century Gothic" charset="0"/>
              <a:cs typeface="Century Gothic" charset="0"/>
            </a:rPr>
            <a:t>App</a:t>
          </a:r>
          <a:r>
            <a:rPr lang="en-IE" sz="1800" b="1" dirty="0" smtClean="0">
              <a:latin typeface="Century Gothic" charset="0"/>
              <a:ea typeface="Century Gothic" charset="0"/>
              <a:cs typeface="Century Gothic" charset="0"/>
            </a:rPr>
            <a:t> </a:t>
          </a:r>
          <a:endParaRPr lang="en-IE" sz="1800" b="0" dirty="0">
            <a:latin typeface="Century Gothic" charset="0"/>
            <a:ea typeface="Century Gothic" charset="0"/>
            <a:cs typeface="Century Gothic" charset="0"/>
          </a:endParaRPr>
        </a:p>
      </dgm:t>
    </dgm:pt>
    <dgm:pt modelId="{F37FA8EF-F624-44A7-AFBF-A350EF827C22}" type="parTrans" cxnId="{090FCE20-1EEC-4F41-84B1-BBBCC8535632}">
      <dgm:prSet/>
      <dgm:spPr/>
      <dgm:t>
        <a:bodyPr/>
        <a:lstStyle/>
        <a:p>
          <a:pPr algn="ctr"/>
          <a:endParaRPr lang="en-IE"/>
        </a:p>
      </dgm:t>
    </dgm:pt>
    <dgm:pt modelId="{B6EEAD92-B133-42D4-9D6B-B454B4F57168}" type="sibTrans" cxnId="{090FCE20-1EEC-4F41-84B1-BBBCC8535632}">
      <dgm:prSet/>
      <dgm:spPr>
        <a:solidFill>
          <a:srgbClr val="A42D1E"/>
        </a:solidFill>
      </dgm:spPr>
      <dgm:t>
        <a:bodyPr/>
        <a:lstStyle/>
        <a:p>
          <a:pPr algn="ctr"/>
          <a:endParaRPr lang="en-IE" dirty="0"/>
        </a:p>
      </dgm:t>
    </dgm:pt>
    <dgm:pt modelId="{D7869AC0-267B-44CC-992C-929A82BD58B6}">
      <dgm:prSet custT="1"/>
      <dgm:spPr>
        <a:xfrm>
          <a:off x="3657431" y="1102472"/>
          <a:ext cx="1708198" cy="854099"/>
        </a:xfrm>
        <a:solidFill>
          <a:srgbClr val="F49931"/>
        </a:solidFill>
      </dgm:spPr>
      <dgm:t>
        <a:bodyPr tIns="36000" bIns="36000" anchor="t" anchorCtr="0"/>
        <a:lstStyle/>
        <a:p>
          <a:pPr algn="ctr"/>
          <a:r>
            <a:rPr lang="en-US" sz="1800" b="1" dirty="0">
              <a:latin typeface="Century Gothic" charset="0"/>
              <a:ea typeface="Century Gothic" charset="0"/>
              <a:cs typeface="Century Gothic" charset="0"/>
            </a:rPr>
            <a:t>2</a:t>
          </a:r>
          <a:r>
            <a:rPr lang="en-US" sz="1400" dirty="0">
              <a:latin typeface="Century Gothic" charset="0"/>
              <a:ea typeface="Century Gothic" charset="0"/>
              <a:cs typeface="Century Gothic" charset="0"/>
            </a:rPr>
            <a:t>. To fill out handouts or exams use </a:t>
          </a:r>
          <a:r>
            <a:rPr lang="en-US" sz="1800" b="1" dirty="0" err="1">
              <a:latin typeface="Century Gothic" charset="0"/>
              <a:ea typeface="Century Gothic" charset="0"/>
              <a:cs typeface="Century Gothic" charset="0"/>
            </a:rPr>
            <a:t>ScanType</a:t>
          </a:r>
          <a:r>
            <a:rPr lang="en-US" sz="1800" b="1" dirty="0">
              <a:latin typeface="Century Gothic" charset="0"/>
              <a:ea typeface="Century Gothic" charset="0"/>
              <a:cs typeface="Century Gothic" charset="0"/>
            </a:rPr>
            <a:t> Pro</a:t>
          </a:r>
          <a:r>
            <a:rPr lang="en-US" sz="1400" b="1" dirty="0">
              <a:latin typeface="Century Gothic" charset="0"/>
              <a:ea typeface="Century Gothic" charset="0"/>
              <a:cs typeface="Century Gothic" charset="0"/>
            </a:rPr>
            <a:t>. </a:t>
          </a:r>
          <a:r>
            <a:rPr lang="en-US" sz="1400" dirty="0">
              <a:latin typeface="Century Gothic" charset="0"/>
              <a:ea typeface="Century Gothic" charset="0"/>
              <a:cs typeface="Century Gothic" charset="0"/>
            </a:rPr>
            <a:t> Take a photo of the worksheet and fill it in by tapping on the blanks and typing your answer</a:t>
          </a:r>
          <a:r>
            <a:rPr lang="en-US" sz="1100" dirty="0"/>
            <a:t>.</a:t>
          </a:r>
          <a:r>
            <a:rPr lang="en-US" sz="1100" baseline="0" dirty="0"/>
            <a:t> </a:t>
          </a:r>
          <a:r>
            <a:rPr lang="en-US" sz="1100" dirty="0"/>
            <a:t>  </a:t>
          </a:r>
          <a:endParaRPr lang="en-IE" sz="1000" b="0" dirty="0">
            <a:latin typeface="Calibri"/>
            <a:ea typeface="+mn-ea"/>
            <a:cs typeface="+mn-cs"/>
          </a:endParaRPr>
        </a:p>
      </dgm:t>
    </dgm:pt>
    <dgm:pt modelId="{CE75DE6D-121B-4FFC-A938-7831FC274F93}" type="parTrans" cxnId="{E1FB0FB3-E769-4186-B893-3B291C3633C2}">
      <dgm:prSet/>
      <dgm:spPr/>
      <dgm:t>
        <a:bodyPr/>
        <a:lstStyle/>
        <a:p>
          <a:pPr algn="ctr"/>
          <a:endParaRPr lang="en-IE"/>
        </a:p>
      </dgm:t>
    </dgm:pt>
    <dgm:pt modelId="{B7D726F1-51D4-45A2-A2A6-7F8793867583}" type="sibTrans" cxnId="{E1FB0FB3-E769-4186-B893-3B291C3633C2}">
      <dgm:prSet/>
      <dgm:spPr>
        <a:solidFill>
          <a:srgbClr val="67DFFA"/>
        </a:solidFill>
      </dgm:spPr>
      <dgm:t>
        <a:bodyPr/>
        <a:lstStyle/>
        <a:p>
          <a:pPr algn="ctr"/>
          <a:endParaRPr lang="en-IE"/>
        </a:p>
      </dgm:t>
    </dgm:pt>
    <dgm:pt modelId="{2A589034-EF76-C143-80D1-F0752CFCA86F}" type="pres">
      <dgm:prSet presAssocID="{E15561AE-1C16-4792-ACA1-12A6D80FE6C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0F81C41-5C89-9841-97C1-2352F9C3811C}" type="pres">
      <dgm:prSet presAssocID="{8E7F2489-E96B-4D1E-B541-6857FDED8821}" presName="node" presStyleLbl="node1" presStyleIdx="0" presStyleCnt="3" custScaleX="136034" custScaleY="146663" custRadScaleRad="98493" custRadScaleInc="74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5D8DED-1CC6-C44A-8ABE-80C5061A9209}" type="pres">
      <dgm:prSet presAssocID="{449C52D9-EC88-40C9-B42E-BF6851A5C438}" presName="sibTrans" presStyleLbl="sibTrans2D1" presStyleIdx="0" presStyleCnt="3" custScaleX="417995" custScaleY="88453" custLinFactX="100000" custLinFactNeighborX="130619" custLinFactNeighborY="-18699"/>
      <dgm:spPr/>
      <dgm:t>
        <a:bodyPr/>
        <a:lstStyle/>
        <a:p>
          <a:endParaRPr lang="en-US"/>
        </a:p>
      </dgm:t>
    </dgm:pt>
    <dgm:pt modelId="{15FCB3C0-C225-BA46-B2F3-323991AF66C9}" type="pres">
      <dgm:prSet presAssocID="{449C52D9-EC88-40C9-B42E-BF6851A5C438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8C24BD27-7940-C44E-952F-3D986A468E38}" type="pres">
      <dgm:prSet presAssocID="{D7869AC0-267B-44CC-992C-929A82BD58B6}" presName="node" presStyleLbl="node1" presStyleIdx="1" presStyleCnt="3" custScaleX="149593" custScaleY="161971" custRadScaleRad="107074" custRadScaleInc="-290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2BEFCE-349E-B34F-B98E-CBB62115C820}" type="pres">
      <dgm:prSet presAssocID="{B7D726F1-51D4-45A2-A2A6-7F8793867583}" presName="sibTrans" presStyleLbl="sibTrans2D1" presStyleIdx="1" presStyleCnt="3"/>
      <dgm:spPr/>
      <dgm:t>
        <a:bodyPr/>
        <a:lstStyle/>
        <a:p>
          <a:endParaRPr lang="en-US"/>
        </a:p>
      </dgm:t>
    </dgm:pt>
    <dgm:pt modelId="{A2D2A98D-721E-D648-BCFD-86B00FAC2888}" type="pres">
      <dgm:prSet presAssocID="{B7D726F1-51D4-45A2-A2A6-7F8793867583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C73B9447-4646-F14C-A24C-FB427C7E074B}" type="pres">
      <dgm:prSet presAssocID="{999F0820-315E-44AD-8EBE-21C2AE1CDCEE}" presName="node" presStyleLbl="node1" presStyleIdx="2" presStyleCnt="3" custScaleX="154931" custScaleY="171354" custRadScaleRad="97631" custRadScaleInc="225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ADB970-A7CA-F54C-917F-932D7631D59D}" type="pres">
      <dgm:prSet presAssocID="{B6EEAD92-B133-42D4-9D6B-B454B4F57168}" presName="sibTrans" presStyleLbl="sibTrans2D1" presStyleIdx="2" presStyleCnt="3" custAng="10657134" custScaleX="456171" custLinFactNeighborX="-11059" custLinFactNeighborY="-3673"/>
      <dgm:spPr>
        <a:prstGeom prst="rightArrow">
          <a:avLst/>
        </a:prstGeom>
      </dgm:spPr>
      <dgm:t>
        <a:bodyPr/>
        <a:lstStyle/>
        <a:p>
          <a:endParaRPr lang="en-US"/>
        </a:p>
      </dgm:t>
    </dgm:pt>
    <dgm:pt modelId="{17106D5E-8659-0344-A39B-842076491F1D}" type="pres">
      <dgm:prSet presAssocID="{B6EEAD92-B133-42D4-9D6B-B454B4F57168}" presName="connectorText" presStyleLbl="sibTrans2D1" presStyleIdx="2" presStyleCnt="3"/>
      <dgm:spPr>
        <a:prstGeom prst="rightArrow">
          <a:avLst/>
        </a:prstGeom>
      </dgm:spPr>
      <dgm:t>
        <a:bodyPr/>
        <a:lstStyle/>
        <a:p>
          <a:endParaRPr lang="en-US"/>
        </a:p>
      </dgm:t>
    </dgm:pt>
  </dgm:ptLst>
  <dgm:cxnLst>
    <dgm:cxn modelId="{10E0726A-311E-8742-B2B1-23F37B554CAF}" type="presOf" srcId="{B6EEAD92-B133-42D4-9D6B-B454B4F57168}" destId="{17106D5E-8659-0344-A39B-842076491F1D}" srcOrd="1" destOrd="0" presId="urn:microsoft.com/office/officeart/2005/8/layout/cycle7"/>
    <dgm:cxn modelId="{614FCC0A-9A53-5C47-AC95-36E4FCA5B1B1}" type="presOf" srcId="{B6EEAD92-B133-42D4-9D6B-B454B4F57168}" destId="{4AADB970-A7CA-F54C-917F-932D7631D59D}" srcOrd="0" destOrd="0" presId="urn:microsoft.com/office/officeart/2005/8/layout/cycle7"/>
    <dgm:cxn modelId="{58DF19DA-D92B-5149-873A-5601E1492D9A}" type="presOf" srcId="{B7D726F1-51D4-45A2-A2A6-7F8793867583}" destId="{A12BEFCE-349E-B34F-B98E-CBB62115C820}" srcOrd="0" destOrd="0" presId="urn:microsoft.com/office/officeart/2005/8/layout/cycle7"/>
    <dgm:cxn modelId="{24191A51-FFDB-7845-BB3E-842ED1A3AEBC}" type="presOf" srcId="{E15561AE-1C16-4792-ACA1-12A6D80FE6CC}" destId="{2A589034-EF76-C143-80D1-F0752CFCA86F}" srcOrd="0" destOrd="0" presId="urn:microsoft.com/office/officeart/2005/8/layout/cycle7"/>
    <dgm:cxn modelId="{B4F43EAE-D2AB-7748-9609-25838C38A180}" type="presOf" srcId="{8E7F2489-E96B-4D1E-B541-6857FDED8821}" destId="{00F81C41-5C89-9841-97C1-2352F9C3811C}" srcOrd="0" destOrd="0" presId="urn:microsoft.com/office/officeart/2005/8/layout/cycle7"/>
    <dgm:cxn modelId="{941121DB-DA29-9045-BE29-6E46B04B2B01}" type="presOf" srcId="{449C52D9-EC88-40C9-B42E-BF6851A5C438}" destId="{025D8DED-1CC6-C44A-8ABE-80C5061A9209}" srcOrd="0" destOrd="0" presId="urn:microsoft.com/office/officeart/2005/8/layout/cycle7"/>
    <dgm:cxn modelId="{2D838AE1-64C5-594E-86F7-044076627438}" type="presOf" srcId="{449C52D9-EC88-40C9-B42E-BF6851A5C438}" destId="{15FCB3C0-C225-BA46-B2F3-323991AF66C9}" srcOrd="1" destOrd="0" presId="urn:microsoft.com/office/officeart/2005/8/layout/cycle7"/>
    <dgm:cxn modelId="{9DE47483-5888-3C4B-9608-79E3699C6FA0}" type="presOf" srcId="{999F0820-315E-44AD-8EBE-21C2AE1CDCEE}" destId="{C73B9447-4646-F14C-A24C-FB427C7E074B}" srcOrd="0" destOrd="0" presId="urn:microsoft.com/office/officeart/2005/8/layout/cycle7"/>
    <dgm:cxn modelId="{06FC9005-2F29-3A48-ADB3-C54CC0062FB1}" type="presOf" srcId="{D7869AC0-267B-44CC-992C-929A82BD58B6}" destId="{8C24BD27-7940-C44E-952F-3D986A468E38}" srcOrd="0" destOrd="0" presId="urn:microsoft.com/office/officeart/2005/8/layout/cycle7"/>
    <dgm:cxn modelId="{B192C436-8B86-4E61-9AF5-6D023AB4D816}" srcId="{E15561AE-1C16-4792-ACA1-12A6D80FE6CC}" destId="{8E7F2489-E96B-4D1E-B541-6857FDED8821}" srcOrd="0" destOrd="0" parTransId="{0B8F679E-166D-4DCE-9AC7-C26CCAECF024}" sibTransId="{449C52D9-EC88-40C9-B42E-BF6851A5C438}"/>
    <dgm:cxn modelId="{090FCE20-1EEC-4F41-84B1-BBBCC8535632}" srcId="{E15561AE-1C16-4792-ACA1-12A6D80FE6CC}" destId="{999F0820-315E-44AD-8EBE-21C2AE1CDCEE}" srcOrd="2" destOrd="0" parTransId="{F37FA8EF-F624-44A7-AFBF-A350EF827C22}" sibTransId="{B6EEAD92-B133-42D4-9D6B-B454B4F57168}"/>
    <dgm:cxn modelId="{205A2E71-0432-6141-9D99-6B84C899FB06}" type="presOf" srcId="{B7D726F1-51D4-45A2-A2A6-7F8793867583}" destId="{A2D2A98D-721E-D648-BCFD-86B00FAC2888}" srcOrd="1" destOrd="0" presId="urn:microsoft.com/office/officeart/2005/8/layout/cycle7"/>
    <dgm:cxn modelId="{E1FB0FB3-E769-4186-B893-3B291C3633C2}" srcId="{E15561AE-1C16-4792-ACA1-12A6D80FE6CC}" destId="{D7869AC0-267B-44CC-992C-929A82BD58B6}" srcOrd="1" destOrd="0" parTransId="{CE75DE6D-121B-4FFC-A938-7831FC274F93}" sibTransId="{B7D726F1-51D4-45A2-A2A6-7F8793867583}"/>
    <dgm:cxn modelId="{2CDE37E6-11F6-8344-BA64-F659B3F31D88}" type="presParOf" srcId="{2A589034-EF76-C143-80D1-F0752CFCA86F}" destId="{00F81C41-5C89-9841-97C1-2352F9C3811C}" srcOrd="0" destOrd="0" presId="urn:microsoft.com/office/officeart/2005/8/layout/cycle7"/>
    <dgm:cxn modelId="{0E4E8E58-2EF3-6344-AE84-F44149BE670C}" type="presParOf" srcId="{2A589034-EF76-C143-80D1-F0752CFCA86F}" destId="{025D8DED-1CC6-C44A-8ABE-80C5061A9209}" srcOrd="1" destOrd="0" presId="urn:microsoft.com/office/officeart/2005/8/layout/cycle7"/>
    <dgm:cxn modelId="{45C00B27-5A1E-3145-9A3E-BD95133E1892}" type="presParOf" srcId="{025D8DED-1CC6-C44A-8ABE-80C5061A9209}" destId="{15FCB3C0-C225-BA46-B2F3-323991AF66C9}" srcOrd="0" destOrd="0" presId="urn:microsoft.com/office/officeart/2005/8/layout/cycle7"/>
    <dgm:cxn modelId="{EC783B69-4499-E74B-A2A8-D111E02BFDE7}" type="presParOf" srcId="{2A589034-EF76-C143-80D1-F0752CFCA86F}" destId="{8C24BD27-7940-C44E-952F-3D986A468E38}" srcOrd="2" destOrd="0" presId="urn:microsoft.com/office/officeart/2005/8/layout/cycle7"/>
    <dgm:cxn modelId="{EF724D9D-B738-884A-9956-5B80E5A8E1EA}" type="presParOf" srcId="{2A589034-EF76-C143-80D1-F0752CFCA86F}" destId="{A12BEFCE-349E-B34F-B98E-CBB62115C820}" srcOrd="3" destOrd="0" presId="urn:microsoft.com/office/officeart/2005/8/layout/cycle7"/>
    <dgm:cxn modelId="{CF1F51DF-71FC-D442-9C17-FDE4F24A6621}" type="presParOf" srcId="{A12BEFCE-349E-B34F-B98E-CBB62115C820}" destId="{A2D2A98D-721E-D648-BCFD-86B00FAC2888}" srcOrd="0" destOrd="0" presId="urn:microsoft.com/office/officeart/2005/8/layout/cycle7"/>
    <dgm:cxn modelId="{41DAF644-5721-B24A-B40A-D63590B14887}" type="presParOf" srcId="{2A589034-EF76-C143-80D1-F0752CFCA86F}" destId="{C73B9447-4646-F14C-A24C-FB427C7E074B}" srcOrd="4" destOrd="0" presId="urn:microsoft.com/office/officeart/2005/8/layout/cycle7"/>
    <dgm:cxn modelId="{32248467-12CF-8E44-86DC-EC61F94AB679}" type="presParOf" srcId="{2A589034-EF76-C143-80D1-F0752CFCA86F}" destId="{4AADB970-A7CA-F54C-917F-932D7631D59D}" srcOrd="5" destOrd="0" presId="urn:microsoft.com/office/officeart/2005/8/layout/cycle7"/>
    <dgm:cxn modelId="{9F073E53-B565-9B41-851B-99C057BDA4CB}" type="presParOf" srcId="{4AADB970-A7CA-F54C-917F-932D7631D59D}" destId="{17106D5E-8659-0344-A39B-842076491F1D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F81C41-5C89-9841-97C1-2352F9C3811C}">
      <dsp:nvSpPr>
        <dsp:cNvPr id="0" name=""/>
        <dsp:cNvSpPr/>
      </dsp:nvSpPr>
      <dsp:spPr>
        <a:xfrm>
          <a:off x="1523461" y="2"/>
          <a:ext cx="2827667" cy="1524303"/>
        </a:xfrm>
        <a:prstGeom prst="roundRect">
          <a:avLst>
            <a:gd name="adj" fmla="val 10000"/>
          </a:avLst>
        </a:prstGeom>
        <a:solidFill>
          <a:srgbClr val="A42D1E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68580" bIns="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b="0" kern="1200" dirty="0">
              <a:latin typeface="Century Gothic" charset="0"/>
              <a:ea typeface="Century Gothic" charset="0"/>
              <a:cs typeface="Century Gothic" charset="0"/>
            </a:rPr>
            <a:t>1. </a:t>
          </a:r>
          <a:r>
            <a:rPr lang="en-IE" sz="1800" b="0" kern="1200" dirty="0" smtClean="0">
              <a:latin typeface="Century Gothic" charset="0"/>
              <a:ea typeface="Century Gothic" charset="0"/>
              <a:cs typeface="Century Gothic" charset="0"/>
            </a:rPr>
            <a:t>Use the </a:t>
          </a:r>
          <a:r>
            <a:rPr lang="en-IE" sz="1800" b="1" kern="1200" dirty="0" smtClean="0">
              <a:latin typeface="Century Gothic" charset="0"/>
              <a:ea typeface="Century Gothic" charset="0"/>
              <a:cs typeface="Century Gothic" charset="0"/>
            </a:rPr>
            <a:t>Claro ScanPen  Reader App </a:t>
          </a:r>
          <a:r>
            <a:rPr lang="en-IE" sz="1800" b="0" kern="1200" dirty="0" smtClean="0">
              <a:latin typeface="Century Gothic" charset="0"/>
              <a:ea typeface="Century Gothic" charset="0"/>
              <a:cs typeface="Century Gothic" charset="0"/>
            </a:rPr>
            <a:t>to read out printed handouts or books. </a:t>
          </a:r>
          <a:r>
            <a:rPr lang="en-IE" sz="1100" b="0" kern="1200" dirty="0" smtClean="0">
              <a:latin typeface="Century Gothic" charset="0"/>
              <a:ea typeface="Century Gothic" charset="0"/>
              <a:cs typeface="Century Gothic" charset="0"/>
            </a:rPr>
            <a:t/>
          </a:r>
          <a:br>
            <a:rPr lang="en-IE" sz="1100" b="0" kern="1200" dirty="0" smtClean="0">
              <a:latin typeface="Century Gothic" charset="0"/>
              <a:ea typeface="Century Gothic" charset="0"/>
              <a:cs typeface="Century Gothic" charset="0"/>
            </a:rPr>
          </a:br>
          <a:endParaRPr lang="en-IE" sz="1400" kern="1200" dirty="0">
            <a:latin typeface="Century Gothic" charset="0"/>
            <a:ea typeface="Century Gothic" charset="0"/>
            <a:cs typeface="Century Gothic" charset="0"/>
          </a:endParaRPr>
        </a:p>
      </dsp:txBody>
      <dsp:txXfrm>
        <a:off x="1568106" y="44647"/>
        <a:ext cx="2738377" cy="1435013"/>
      </dsp:txXfrm>
    </dsp:sp>
    <dsp:sp modelId="{025D8DED-1CC6-C44A-8ABE-80C5061A9209}">
      <dsp:nvSpPr>
        <dsp:cNvPr id="0" name=""/>
        <dsp:cNvSpPr/>
      </dsp:nvSpPr>
      <dsp:spPr>
        <a:xfrm rot="3420279">
          <a:off x="3740623" y="1698615"/>
          <a:ext cx="902214" cy="321759"/>
        </a:xfrm>
        <a:prstGeom prst="leftRightArrow">
          <a:avLst>
            <a:gd name="adj1" fmla="val 60000"/>
            <a:gd name="adj2" fmla="val 50000"/>
          </a:avLst>
        </a:prstGeom>
        <a:solidFill>
          <a:srgbClr val="A42D1E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300" kern="1200"/>
        </a:p>
      </dsp:txBody>
      <dsp:txXfrm>
        <a:off x="3837151" y="1762967"/>
        <a:ext cx="709158" cy="193055"/>
      </dsp:txXfrm>
    </dsp:sp>
    <dsp:sp modelId="{8C24BD27-7940-C44E-952F-3D986A468E38}">
      <dsp:nvSpPr>
        <dsp:cNvPr id="0" name=""/>
        <dsp:cNvSpPr/>
      </dsp:nvSpPr>
      <dsp:spPr>
        <a:xfrm>
          <a:off x="2947509" y="2330723"/>
          <a:ext cx="3109511" cy="1683403"/>
        </a:xfrm>
        <a:prstGeom prst="roundRect">
          <a:avLst>
            <a:gd name="adj" fmla="val 10000"/>
          </a:avLst>
        </a:prstGeom>
        <a:solidFill>
          <a:srgbClr val="F4993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6000" rIns="68580" bIns="3600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latin typeface="Century Gothic" charset="0"/>
              <a:ea typeface="Century Gothic" charset="0"/>
              <a:cs typeface="Century Gothic" charset="0"/>
            </a:rPr>
            <a:t>2</a:t>
          </a:r>
          <a:r>
            <a:rPr lang="en-US" sz="1400" kern="1200" dirty="0">
              <a:latin typeface="Century Gothic" charset="0"/>
              <a:ea typeface="Century Gothic" charset="0"/>
              <a:cs typeface="Century Gothic" charset="0"/>
            </a:rPr>
            <a:t>. To fill out handouts or exams use </a:t>
          </a:r>
          <a:r>
            <a:rPr lang="en-US" sz="1800" b="1" kern="1200" dirty="0" err="1">
              <a:latin typeface="Century Gothic" charset="0"/>
              <a:ea typeface="Century Gothic" charset="0"/>
              <a:cs typeface="Century Gothic" charset="0"/>
            </a:rPr>
            <a:t>ScanType</a:t>
          </a:r>
          <a:r>
            <a:rPr lang="en-US" sz="1800" b="1" kern="1200" dirty="0">
              <a:latin typeface="Century Gothic" charset="0"/>
              <a:ea typeface="Century Gothic" charset="0"/>
              <a:cs typeface="Century Gothic" charset="0"/>
            </a:rPr>
            <a:t> Pro</a:t>
          </a:r>
          <a:r>
            <a:rPr lang="en-US" sz="1400" b="1" kern="1200" dirty="0">
              <a:latin typeface="Century Gothic" charset="0"/>
              <a:ea typeface="Century Gothic" charset="0"/>
              <a:cs typeface="Century Gothic" charset="0"/>
            </a:rPr>
            <a:t>. </a:t>
          </a:r>
          <a:r>
            <a:rPr lang="en-US" sz="1400" kern="1200" dirty="0">
              <a:latin typeface="Century Gothic" charset="0"/>
              <a:ea typeface="Century Gothic" charset="0"/>
              <a:cs typeface="Century Gothic" charset="0"/>
            </a:rPr>
            <a:t> Take a photo of the worksheet and fill it in by tapping on the blanks and typing your answer</a:t>
          </a:r>
          <a:r>
            <a:rPr lang="en-US" sz="1100" kern="1200" dirty="0"/>
            <a:t>.</a:t>
          </a:r>
          <a:r>
            <a:rPr lang="en-US" sz="1100" kern="1200" baseline="0" dirty="0"/>
            <a:t> </a:t>
          </a:r>
          <a:r>
            <a:rPr lang="en-US" sz="1100" kern="1200" dirty="0"/>
            <a:t>  </a:t>
          </a:r>
          <a:endParaRPr lang="en-IE" sz="1000" b="0" kern="1200" dirty="0">
            <a:latin typeface="Calibri"/>
            <a:ea typeface="+mn-ea"/>
            <a:cs typeface="+mn-cs"/>
          </a:endParaRPr>
        </a:p>
      </dsp:txBody>
      <dsp:txXfrm>
        <a:off x="2996814" y="2380028"/>
        <a:ext cx="3010901" cy="1584793"/>
      </dsp:txXfrm>
    </dsp:sp>
    <dsp:sp modelId="{A12BEFCE-349E-B34F-B98E-CBB62115C820}">
      <dsp:nvSpPr>
        <dsp:cNvPr id="0" name=""/>
        <dsp:cNvSpPr/>
      </dsp:nvSpPr>
      <dsp:spPr>
        <a:xfrm rot="10714570">
          <a:off x="2704727" y="3032540"/>
          <a:ext cx="215843" cy="363763"/>
        </a:xfrm>
        <a:prstGeom prst="leftRightArrow">
          <a:avLst>
            <a:gd name="adj1" fmla="val 60000"/>
            <a:gd name="adj2" fmla="val 50000"/>
          </a:avLst>
        </a:prstGeom>
        <a:solidFill>
          <a:srgbClr val="67DFFA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500" kern="1200"/>
        </a:p>
      </dsp:txBody>
      <dsp:txXfrm rot="10800000">
        <a:off x="2769480" y="3105293"/>
        <a:ext cx="86337" cy="218257"/>
      </dsp:txXfrm>
    </dsp:sp>
    <dsp:sp modelId="{C73B9447-4646-F14C-A24C-FB427C7E074B}">
      <dsp:nvSpPr>
        <dsp:cNvPr id="0" name=""/>
        <dsp:cNvSpPr/>
      </dsp:nvSpPr>
      <dsp:spPr>
        <a:xfrm>
          <a:off x="-542681" y="2367336"/>
          <a:ext cx="3220469" cy="1780922"/>
        </a:xfrm>
        <a:prstGeom prst="roundRect">
          <a:avLst>
            <a:gd name="adj" fmla="val 10000"/>
          </a:avLst>
        </a:prstGeom>
        <a:solidFill>
          <a:srgbClr val="67DFFA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b="1" kern="1200" dirty="0">
              <a:latin typeface="Century Gothic" charset="0"/>
              <a:ea typeface="Century Gothic" charset="0"/>
              <a:cs typeface="Century Gothic" charset="0"/>
            </a:rPr>
            <a:t>3</a:t>
          </a:r>
          <a:r>
            <a:rPr lang="en-IE" sz="1800" b="0" kern="1200" dirty="0">
              <a:latin typeface="Century Gothic" charset="0"/>
              <a:ea typeface="Century Gothic" charset="0"/>
              <a:cs typeface="Century Gothic" charset="0"/>
            </a:rPr>
            <a:t>. To check spelling or grammar copy and </a:t>
          </a:r>
          <a:r>
            <a:rPr lang="en-IE" sz="1800" b="0" kern="1200" dirty="0" smtClean="0">
              <a:latin typeface="Century Gothic" charset="0"/>
              <a:ea typeface="Century Gothic" charset="0"/>
              <a:cs typeface="Century Gothic" charset="0"/>
            </a:rPr>
            <a:t>paste </a:t>
          </a:r>
          <a:r>
            <a:rPr lang="en-IE" sz="1800" b="0" kern="1200" dirty="0">
              <a:latin typeface="Century Gothic" charset="0"/>
              <a:ea typeface="Century Gothic" charset="0"/>
              <a:cs typeface="Century Gothic" charset="0"/>
            </a:rPr>
            <a:t>text into </a:t>
          </a:r>
          <a:br>
            <a:rPr lang="en-IE" sz="1800" b="0" kern="1200" dirty="0">
              <a:latin typeface="Century Gothic" charset="0"/>
              <a:ea typeface="Century Gothic" charset="0"/>
              <a:cs typeface="Century Gothic" charset="0"/>
            </a:rPr>
          </a:br>
          <a:r>
            <a:rPr lang="en-IE" sz="1800" b="1" kern="1200" dirty="0">
              <a:latin typeface="Century Gothic" charset="0"/>
              <a:ea typeface="Century Gothic" charset="0"/>
              <a:cs typeface="Century Gothic" charset="0"/>
            </a:rPr>
            <a:t> </a:t>
          </a:r>
          <a:r>
            <a:rPr lang="en-IE" sz="1800" b="1" kern="1200" dirty="0" smtClean="0">
              <a:latin typeface="Century Gothic" charset="0"/>
              <a:ea typeface="Century Gothic" charset="0"/>
              <a:cs typeface="Century Gothic" charset="0"/>
            </a:rPr>
            <a:t>Ginger Page Writing</a:t>
          </a:r>
          <a:r>
            <a:rPr lang="en-IE" sz="1800" b="1" kern="1200" baseline="0" dirty="0">
              <a:latin typeface="Century Gothic" charset="0"/>
              <a:ea typeface="Century Gothic" charset="0"/>
              <a:cs typeface="Century Gothic" charset="0"/>
            </a:rPr>
            <a:t> </a:t>
          </a:r>
          <a:r>
            <a:rPr lang="en-IE" sz="1800" b="1" kern="1200" baseline="0" dirty="0" smtClean="0">
              <a:latin typeface="Century Gothic" charset="0"/>
              <a:ea typeface="Century Gothic" charset="0"/>
              <a:cs typeface="Century Gothic" charset="0"/>
            </a:rPr>
            <a:t>App</a:t>
          </a:r>
          <a:r>
            <a:rPr lang="en-IE" sz="1800" b="1" kern="1200" dirty="0" smtClean="0">
              <a:latin typeface="Century Gothic" charset="0"/>
              <a:ea typeface="Century Gothic" charset="0"/>
              <a:cs typeface="Century Gothic" charset="0"/>
            </a:rPr>
            <a:t> </a:t>
          </a:r>
          <a:endParaRPr lang="en-IE" sz="1800" b="0" kern="1200" dirty="0">
            <a:latin typeface="Century Gothic" charset="0"/>
            <a:ea typeface="Century Gothic" charset="0"/>
            <a:cs typeface="Century Gothic" charset="0"/>
          </a:endParaRPr>
        </a:p>
      </dsp:txBody>
      <dsp:txXfrm>
        <a:off x="-490520" y="2419497"/>
        <a:ext cx="3116147" cy="1676600"/>
      </dsp:txXfrm>
    </dsp:sp>
    <dsp:sp modelId="{4AADB970-A7CA-F54C-917F-932D7631D59D}">
      <dsp:nvSpPr>
        <dsp:cNvPr id="0" name=""/>
        <dsp:cNvSpPr/>
      </dsp:nvSpPr>
      <dsp:spPr>
        <a:xfrm rot="7467572">
          <a:off x="1534311" y="1750578"/>
          <a:ext cx="984615" cy="363763"/>
        </a:xfrm>
        <a:prstGeom prst="rightArrow">
          <a:avLst/>
        </a:prstGeom>
        <a:solidFill>
          <a:srgbClr val="A42D1E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300" kern="1200" dirty="0"/>
        </a:p>
      </dsp:txBody>
      <dsp:txXfrm>
        <a:off x="1605510" y="1804027"/>
        <a:ext cx="893674" cy="1818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4954-DE64-2649-A54D-D316D6BE47BE}" type="datetimeFigureOut">
              <a:rPr lang="en-US" smtClean="0"/>
              <a:t>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2E5B-8F3F-BF48-B168-D26DE83A0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48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4954-DE64-2649-A54D-D316D6BE47BE}" type="datetimeFigureOut">
              <a:rPr lang="en-US" smtClean="0"/>
              <a:t>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2E5B-8F3F-BF48-B168-D26DE83A0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55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4954-DE64-2649-A54D-D316D6BE47BE}" type="datetimeFigureOut">
              <a:rPr lang="en-US" smtClean="0"/>
              <a:t>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2E5B-8F3F-BF48-B168-D26DE83A0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2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ipAD copy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851" y="333375"/>
            <a:ext cx="8570913" cy="604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UrAbilty-Logo"/>
          <p:cNvPicPr/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28156" y="5524184"/>
            <a:ext cx="1258570" cy="422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5440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4954-DE64-2649-A54D-D316D6BE47BE}" type="datetimeFigureOut">
              <a:rPr lang="en-US" smtClean="0"/>
              <a:t>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2E5B-8F3F-BF48-B168-D26DE83A0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73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4954-DE64-2649-A54D-D316D6BE47BE}" type="datetimeFigureOut">
              <a:rPr lang="en-US" smtClean="0"/>
              <a:t>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2E5B-8F3F-BF48-B168-D26DE83A0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32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4954-DE64-2649-A54D-D316D6BE47BE}" type="datetimeFigureOut">
              <a:rPr lang="en-US" smtClean="0"/>
              <a:t>9/10/17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2E5B-8F3F-BF48-B168-D26DE83A0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283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4954-DE64-2649-A54D-D316D6BE47BE}" type="datetimeFigureOut">
              <a:rPr lang="en-US" smtClean="0"/>
              <a:t>9/10/17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2E5B-8F3F-BF48-B168-D26DE83A0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966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4954-DE64-2649-A54D-D316D6BE47BE}" type="datetimeFigureOut">
              <a:rPr lang="en-US" smtClean="0"/>
              <a:t>9/10/17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2E5B-8F3F-BF48-B168-D26DE83A0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75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4954-DE64-2649-A54D-D316D6BE47BE}" type="datetimeFigureOut">
              <a:rPr lang="en-US" smtClean="0"/>
              <a:t>9/10/17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2E5B-8F3F-BF48-B168-D26DE83A0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652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4954-DE64-2649-A54D-D316D6BE47BE}" type="datetimeFigureOut">
              <a:rPr lang="en-US" smtClean="0"/>
              <a:t>9/10/17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2E5B-8F3F-BF48-B168-D26DE83A0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06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4954-DE64-2649-A54D-D316D6BE47BE}" type="datetimeFigureOut">
              <a:rPr lang="en-US" smtClean="0"/>
              <a:t>9/10/17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2E5B-8F3F-BF48-B168-D26DE83A0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297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84954-DE64-2649-A54D-D316D6BE47BE}" type="datetimeFigureOut">
              <a:rPr lang="en-US" smtClean="0"/>
              <a:t>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82E5B-8F3F-BF48-B168-D26DE83A0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23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hyperlink" Target="https://itunes.apple.com/us/app/snaptype/id1124115982?mt=8" TargetMode="External"/><Relationship Id="rId5" Type="http://schemas.openxmlformats.org/officeDocument/2006/relationships/image" Target="../media/image5.png"/><Relationship Id="rId6" Type="http://schemas.openxmlformats.org/officeDocument/2006/relationships/hyperlink" Target="https://itunes.apple.com/app/id822797943?id=com.gingersoftware.ios.keyboard&amp;refferal=utm_source=gingersoftware&amp;utm_medium=website_traffic&amp;utm_campaign=ios_keyboard_page_dl_button" TargetMode="External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2" Type="http://schemas.openxmlformats.org/officeDocument/2006/relationships/hyperlink" Target="https://itunes.apple.com/gb/app/id994933713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58784" y="962025"/>
            <a:ext cx="6926263" cy="85725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GB" sz="2800" b="1" dirty="0">
                <a:latin typeface="Century Gothic" charset="0"/>
                <a:ea typeface="Century Gothic" charset="0"/>
                <a:cs typeface="Century Gothic" charset="0"/>
              </a:rPr>
              <a:t>Tablet technology provides new tools to </a:t>
            </a:r>
            <a:r>
              <a:rPr lang="en-GB" sz="2800" b="1" dirty="0" smtClean="0">
                <a:latin typeface="Century Gothic" charset="0"/>
                <a:ea typeface="Century Gothic" charset="0"/>
                <a:cs typeface="Century Gothic" charset="0"/>
              </a:rPr>
              <a:t>support All </a:t>
            </a:r>
            <a:r>
              <a:rPr lang="en-GB" sz="2800" b="1" dirty="0">
                <a:latin typeface="Century Gothic" charset="0"/>
                <a:ea typeface="Century Gothic" charset="0"/>
                <a:cs typeface="Century Gothic" charset="0"/>
              </a:rPr>
              <a:t>Learner Types. </a:t>
            </a:r>
            <a:endParaRPr lang="en-IE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4322" y="2187410"/>
            <a:ext cx="7070725" cy="3535363"/>
          </a:xfrm>
        </p:spPr>
      </p:pic>
    </p:spTree>
    <p:extLst>
      <p:ext uri="{BB962C8B-B14F-4D97-AF65-F5344CB8AC3E}">
        <p14:creationId xmlns:p14="http://schemas.microsoft.com/office/powerpoint/2010/main" val="1182764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0544" y="1068977"/>
            <a:ext cx="64222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>
                <a:latin typeface="Century Gothic" charset="0"/>
                <a:ea typeface="Century Gothic" charset="0"/>
                <a:cs typeface="Century Gothic" charset="0"/>
              </a:rPr>
              <a:t>During this module we </a:t>
            </a:r>
            <a:r>
              <a:rPr lang="en-US" sz="2100" b="1" dirty="0" smtClean="0">
                <a:latin typeface="Century Gothic" charset="0"/>
                <a:ea typeface="Century Gothic" charset="0"/>
                <a:cs typeface="Century Gothic" charset="0"/>
              </a:rPr>
              <a:t>covered </a:t>
            </a:r>
            <a:r>
              <a:rPr lang="en-US" sz="2100" b="1" dirty="0" smtClean="0">
                <a:latin typeface="Century Gothic" charset="0"/>
                <a:ea typeface="Century Gothic" charset="0"/>
                <a:cs typeface="Century Gothic" charset="0"/>
              </a:rPr>
              <a:t>these </a:t>
            </a:r>
          </a:p>
          <a:p>
            <a:r>
              <a:rPr lang="en-US" sz="2100" b="1" dirty="0" smtClean="0">
                <a:latin typeface="Century Gothic" charset="0"/>
                <a:ea typeface="Century Gothic" charset="0"/>
                <a:cs typeface="Century Gothic" charset="0"/>
              </a:rPr>
              <a:t>Literacy </a:t>
            </a:r>
            <a:r>
              <a:rPr lang="en-US" sz="2100" b="1" dirty="0" smtClean="0">
                <a:latin typeface="Century Gothic" charset="0"/>
                <a:ea typeface="Century Gothic" charset="0"/>
                <a:cs typeface="Century Gothic" charset="0"/>
              </a:rPr>
              <a:t>Apps</a:t>
            </a:r>
            <a:endParaRPr lang="en-US" sz="2100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607995" y="1970957"/>
            <a:ext cx="3328902" cy="700279"/>
            <a:chOff x="2310477" y="1917070"/>
            <a:chExt cx="4313500" cy="933705"/>
          </a:xfrm>
        </p:grpSpPr>
        <p:pic>
          <p:nvPicPr>
            <p:cNvPr id="3" name="Picture 2">
              <a:hlinkClick r:id="rId2"/>
            </p:cNvPr>
            <p:cNvPicPr/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10477" y="1917070"/>
              <a:ext cx="787003" cy="87725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TextBox 6"/>
            <p:cNvSpPr txBox="1"/>
            <p:nvPr/>
          </p:nvSpPr>
          <p:spPr>
            <a:xfrm>
              <a:off x="3637326" y="2009127"/>
              <a:ext cx="298665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>
                  <a:latin typeface="Century Gothic" charset="0"/>
                  <a:ea typeface="Century Gothic" charset="0"/>
                  <a:cs typeface="Century Gothic" charset="0"/>
                  <a:hlinkClick r:id="rId2"/>
                </a:rPr>
                <a:t>Claro ScanPen </a:t>
              </a:r>
              <a:r>
                <a:rPr lang="en-US" sz="1500" b="1" dirty="0">
                  <a:latin typeface="Century Gothic" charset="0"/>
                  <a:ea typeface="Century Gothic" charset="0"/>
                  <a:cs typeface="Century Gothic" charset="0"/>
                </a:rPr>
                <a:t/>
              </a:r>
              <a:br>
                <a:rPr lang="en-US" sz="1500" b="1" dirty="0">
                  <a:latin typeface="Century Gothic" charset="0"/>
                  <a:ea typeface="Century Gothic" charset="0"/>
                  <a:cs typeface="Century Gothic" charset="0"/>
                </a:rPr>
              </a:br>
              <a:r>
                <a:rPr lang="en-US" sz="1350" dirty="0">
                  <a:latin typeface="Century Gothic" charset="0"/>
                  <a:ea typeface="Century Gothic" charset="0"/>
                  <a:cs typeface="Century Gothic" charset="0"/>
                </a:rPr>
                <a:t>Text to Speech </a:t>
              </a:r>
              <a:endParaRPr lang="en-US" sz="1500" dirty="0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275037" y="2542999"/>
              <a:ext cx="239369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900" b="1" dirty="0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598573" y="2767600"/>
            <a:ext cx="4381712" cy="657940"/>
            <a:chOff x="2297912" y="2979259"/>
            <a:chExt cx="5842283" cy="877253"/>
          </a:xfrm>
        </p:grpSpPr>
        <p:pic>
          <p:nvPicPr>
            <p:cNvPr id="4" name="Picture 3">
              <a:hlinkClick r:id="rId4"/>
            </p:cNvPr>
            <p:cNvPicPr/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97912" y="2979259"/>
              <a:ext cx="784800" cy="87725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TextBox 8"/>
            <p:cNvSpPr txBox="1"/>
            <p:nvPr/>
          </p:nvSpPr>
          <p:spPr>
            <a:xfrm>
              <a:off x="3634260" y="3037586"/>
              <a:ext cx="450593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b="1" dirty="0">
                  <a:latin typeface="Century Gothic" charset="0"/>
                  <a:ea typeface="Century Gothic" charset="0"/>
                  <a:cs typeface="Century Gothic" charset="0"/>
                  <a:hlinkClick r:id="rId4"/>
                </a:rPr>
                <a:t>SnapType</a:t>
              </a:r>
              <a:r>
                <a:rPr lang="en-US" sz="1500" b="1" dirty="0">
                  <a:latin typeface="Century Gothic" charset="0"/>
                  <a:ea typeface="Century Gothic" charset="0"/>
                  <a:cs typeface="Century Gothic" charset="0"/>
                </a:rPr>
                <a:t/>
              </a:r>
              <a:br>
                <a:rPr lang="en-US" sz="1500" b="1" dirty="0">
                  <a:latin typeface="Century Gothic" charset="0"/>
                  <a:ea typeface="Century Gothic" charset="0"/>
                  <a:cs typeface="Century Gothic" charset="0"/>
                </a:rPr>
              </a:br>
              <a:r>
                <a:rPr lang="en-US" sz="1350" dirty="0">
                  <a:latin typeface="Century Gothic" charset="0"/>
                  <a:ea typeface="Century Gothic" charset="0"/>
                  <a:cs typeface="Century Gothic" charset="0"/>
                </a:rPr>
                <a:t>Content engagement support writing 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598573" y="3564241"/>
            <a:ext cx="3637005" cy="686683"/>
            <a:chOff x="2297912" y="4041448"/>
            <a:chExt cx="4849339" cy="915577"/>
          </a:xfrm>
        </p:grpSpPr>
        <p:sp>
          <p:nvSpPr>
            <p:cNvPr id="10" name="TextBox 9"/>
            <p:cNvSpPr txBox="1"/>
            <p:nvPr/>
          </p:nvSpPr>
          <p:spPr>
            <a:xfrm>
              <a:off x="3675787" y="4119505"/>
              <a:ext cx="3471464" cy="707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b="1" dirty="0">
                  <a:latin typeface="Century Gothic" charset="0"/>
                  <a:ea typeface="Century Gothic" charset="0"/>
                  <a:cs typeface="Century Gothic" charset="0"/>
                  <a:hlinkClick r:id="rId6"/>
                </a:rPr>
                <a:t>Page : Ginger </a:t>
              </a:r>
              <a:r>
                <a:rPr lang="en-US" sz="1500" b="1" dirty="0">
                  <a:latin typeface="Century Gothic" charset="0"/>
                  <a:ea typeface="Century Gothic" charset="0"/>
                  <a:cs typeface="Century Gothic" charset="0"/>
                </a:rPr>
                <a:t/>
              </a:r>
              <a:br>
                <a:rPr lang="en-US" sz="1500" b="1" dirty="0">
                  <a:latin typeface="Century Gothic" charset="0"/>
                  <a:ea typeface="Century Gothic" charset="0"/>
                  <a:cs typeface="Century Gothic" charset="0"/>
                </a:rPr>
              </a:br>
              <a:r>
                <a:rPr lang="en-US" sz="1350" dirty="0">
                  <a:latin typeface="Century Gothic" charset="0"/>
                  <a:ea typeface="Century Gothic" charset="0"/>
                  <a:cs typeface="Century Gothic" charset="0"/>
                </a:rPr>
                <a:t>Spelling &amp; Grammar support </a:t>
              </a:r>
              <a:endParaRPr lang="en-US" sz="1500" dirty="0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2297912" y="4041448"/>
              <a:ext cx="784800" cy="915577"/>
              <a:chOff x="2297912" y="4041448"/>
              <a:chExt cx="784800" cy="915577"/>
            </a:xfrm>
          </p:grpSpPr>
          <p:pic>
            <p:nvPicPr>
              <p:cNvPr id="5" name="Picture 4">
                <a:hlinkClick r:id="rId6"/>
              </p:cNvPr>
              <p:cNvPicPr/>
              <p:nvPr/>
            </p:nvPicPr>
            <p:blipFill>
              <a:blip r:embed="rId7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97912" y="4041448"/>
                <a:ext cx="784800" cy="8640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2418483" y="4649249"/>
                <a:ext cx="635216" cy="3077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b="1">
                    <a:solidFill>
                      <a:schemeClr val="bg1"/>
                    </a:solidFill>
                    <a:latin typeface="Century Gothic" charset="0"/>
                    <a:ea typeface="Century Gothic" charset="0"/>
                    <a:cs typeface="Century Gothic" charset="0"/>
                  </a:rPr>
                  <a:t>Page</a:t>
                </a:r>
                <a:endParaRPr lang="en-US" sz="900" b="1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</p:grpSp>
      <p:sp>
        <p:nvSpPr>
          <p:cNvPr id="6" name="TextBox 5"/>
          <p:cNvSpPr txBox="1"/>
          <p:nvPr/>
        </p:nvSpPr>
        <p:spPr>
          <a:xfrm>
            <a:off x="1684963" y="4616278"/>
            <a:ext cx="6091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entury Gothic" charset="0"/>
                <a:ea typeface="Century Gothic" charset="0"/>
                <a:cs typeface="Century Gothic" charset="0"/>
              </a:rPr>
              <a:t>How do they work together to support students?</a:t>
            </a:r>
            <a:endParaRPr lang="en-US" sz="2000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7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7653722"/>
              </p:ext>
            </p:extLst>
          </p:nvPr>
        </p:nvGraphicFramePr>
        <p:xfrm>
          <a:off x="1814830" y="1002399"/>
          <a:ext cx="5514340" cy="45554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217" y="2240456"/>
            <a:ext cx="731565" cy="77461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89" r="25893"/>
          <a:stretch/>
        </p:blipFill>
        <p:spPr bwMode="auto">
          <a:xfrm>
            <a:off x="2400994" y="4867033"/>
            <a:ext cx="831304" cy="9227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wpc="http://schemas.microsoft.com/office/word/2010/wordprocessingCanvas" xmlns:mo="http://schemas.microsoft.com/office/mac/office/2008/main" xmlns:mc="http://schemas.openxmlformats.org/markup-compatibility/2006" xmlns:mv="urn:schemas-microsoft-com:mac:vml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lc="http://schemas.openxmlformats.org/drawingml/2006/lockedCanvas"/>
            </a:ext>
          </a:extLst>
        </p:spPr>
      </p:pic>
      <p:pic>
        <p:nvPicPr>
          <p:cNvPr id="5" name="Picture 4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0379" y="4833407"/>
            <a:ext cx="828011" cy="95639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242411" y="1002399"/>
            <a:ext cx="166423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entury Gothic" charset="0"/>
                <a:ea typeface="Century Gothic" charset="0"/>
                <a:cs typeface="Century Gothic" charset="0"/>
              </a:rPr>
              <a:t>Literacy </a:t>
            </a:r>
          </a:p>
          <a:p>
            <a:r>
              <a:rPr lang="en-US" sz="2800" b="1" dirty="0" smtClean="0">
                <a:latin typeface="Century Gothic" charset="0"/>
                <a:ea typeface="Century Gothic" charset="0"/>
                <a:cs typeface="Century Gothic" charset="0"/>
              </a:rPr>
              <a:t>apps </a:t>
            </a:r>
          </a:p>
          <a:p>
            <a:r>
              <a:rPr lang="en-US" sz="2800" b="1" dirty="0" smtClean="0">
                <a:latin typeface="Century Gothic" charset="0"/>
                <a:ea typeface="Century Gothic" charset="0"/>
                <a:cs typeface="Century Gothic" charset="0"/>
              </a:rPr>
              <a:t>working </a:t>
            </a:r>
          </a:p>
          <a:p>
            <a:r>
              <a:rPr lang="en-US" sz="2800" b="1" dirty="0" smtClean="0">
                <a:latin typeface="Century Gothic" charset="0"/>
                <a:ea typeface="Century Gothic" charset="0"/>
                <a:cs typeface="Century Gothic" charset="0"/>
              </a:rPr>
              <a:t>together</a:t>
            </a:r>
            <a:endParaRPr lang="en-US" sz="2800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51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99</Words>
  <Application>Microsoft Macintosh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Calibri Light</vt:lpstr>
      <vt:lpstr>Century Gothic</vt:lpstr>
      <vt:lpstr>Arial</vt:lpstr>
      <vt:lpstr>Office Theme</vt:lpstr>
      <vt:lpstr>Tablet technology provides new tools to support All Learner Types.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Tablet technology provides new tools to support All Learner Types. </dc:title>
  <dc:creator>Sarah Boland</dc:creator>
  <cp:lastModifiedBy>Sarah Boland</cp:lastModifiedBy>
  <cp:revision>4</cp:revision>
  <dcterms:created xsi:type="dcterms:W3CDTF">2017-09-10T00:42:18Z</dcterms:created>
  <dcterms:modified xsi:type="dcterms:W3CDTF">2017-09-10T01:27:20Z</dcterms:modified>
</cp:coreProperties>
</file>