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64" r:id="rId3"/>
    <p:sldId id="265" r:id="rId4"/>
    <p:sldId id="266" r:id="rId5"/>
    <p:sldId id="257" r:id="rId6"/>
    <p:sldId id="259" r:id="rId7"/>
    <p:sldId id="260" r:id="rId8"/>
    <p:sldId id="261" r:id="rId9"/>
    <p:sldId id="263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0"/>
    <p:restoredTop sz="94580"/>
  </p:normalViewPr>
  <p:slideViewPr>
    <p:cSldViewPr snapToGrid="0" snapToObjects="1">
      <p:cViewPr varScale="1">
        <p:scale>
          <a:sx n="124" d="100"/>
          <a:sy n="124" d="100"/>
        </p:scale>
        <p:origin x="1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rAbilty-Logo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230" y="282911"/>
            <a:ext cx="1258570" cy="42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1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6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pAD copy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333375"/>
            <a:ext cx="8570913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rAbilty-Logo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156" y="5524184"/>
            <a:ext cx="1258570" cy="42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8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9874-01AF-9043-9FCD-8D4337FFC0B7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23AD-2951-4647-969C-C282EF94C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rAbilty-Logo"/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230" y="282911"/>
            <a:ext cx="1258570" cy="42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43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itunes.apple.com/us/app/snaptype/id1124115982?mt=8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itunes.apple.com/app/id822797943?id=com.gingersoftware.ios.keyboard&amp;refferal=utm_source%3Dgingersoftware%26utm_medium%3Dwebsite_traffic%26utm_campaign%3Dios_keyboard_page_dl_button" TargetMode="Externa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itunes.apple.com/gb/app/id9949337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oodle.com/articles/dont-call-assistive-technology-for-dyslexics-a-crut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ducation.ie/en/Publications/Policy-Reports/lit_num_strategy_full.pdf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.ac.uk/inclusiveteaching/pages/inclusive-teaching/index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saraheaton.wordpress.com/2011/04/13/the-3-cs-of-21st-century-learning-and-leading-creativity-collaboration-and-capacity-build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60" y="505913"/>
            <a:ext cx="7772400" cy="109685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charset="0"/>
                <a:ea typeface="Century Gothic" charset="0"/>
                <a:cs typeface="Century Gothic" charset="0"/>
              </a:rPr>
              <a:t>Tablets for All learners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188" y="2332953"/>
            <a:ext cx="5760720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544" y="1068977"/>
            <a:ext cx="64222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Century Gothic" charset="0"/>
                <a:ea typeface="Century Gothic" charset="0"/>
                <a:cs typeface="Century Gothic" charset="0"/>
              </a:rPr>
              <a:t>During this module we will cover </a:t>
            </a:r>
            <a:r>
              <a:rPr lang="en-US" sz="2100" b="1" dirty="0" smtClean="0">
                <a:latin typeface="Century Gothic" charset="0"/>
                <a:ea typeface="Century Gothic" charset="0"/>
                <a:cs typeface="Century Gothic" charset="0"/>
              </a:rPr>
              <a:t>these </a:t>
            </a:r>
          </a:p>
          <a:p>
            <a:r>
              <a:rPr lang="en-US" sz="2100" b="1" dirty="0" smtClean="0">
                <a:latin typeface="Century Gothic" charset="0"/>
                <a:ea typeface="Century Gothic" charset="0"/>
                <a:cs typeface="Century Gothic" charset="0"/>
              </a:rPr>
              <a:t>Literacy Apps so make sure you have them downloaded</a:t>
            </a:r>
            <a:endParaRPr lang="en-US" sz="21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79914" y="2515486"/>
            <a:ext cx="3328902" cy="700279"/>
            <a:chOff x="2310477" y="1917070"/>
            <a:chExt cx="4313500" cy="933705"/>
          </a:xfrm>
        </p:grpSpPr>
        <p:pic>
          <p:nvPicPr>
            <p:cNvPr id="3" name="Picture 2">
              <a:hlinkClick r:id="rId2"/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477" y="1917070"/>
              <a:ext cx="787003" cy="877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637326" y="2009127"/>
              <a:ext cx="2986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Century Gothic" charset="0"/>
                  <a:ea typeface="Century Gothic" charset="0"/>
                  <a:cs typeface="Century Gothic" charset="0"/>
                  <a:hlinkClick r:id="rId2"/>
                </a:rPr>
                <a:t>Claro ScanPen </a:t>
              </a:r>
              <a:r>
                <a:rPr lang="en-US" sz="1500" b="1" dirty="0">
                  <a:latin typeface="Century Gothic" charset="0"/>
                  <a:ea typeface="Century Gothic" charset="0"/>
                  <a:cs typeface="Century Gothic" charset="0"/>
                </a:rPr>
                <a:t/>
              </a:r>
              <a:br>
                <a:rPr lang="en-US" sz="1500" b="1" dirty="0">
                  <a:latin typeface="Century Gothic" charset="0"/>
                  <a:ea typeface="Century Gothic" charset="0"/>
                  <a:cs typeface="Century Gothic" charset="0"/>
                </a:rPr>
              </a:br>
              <a:r>
                <a:rPr lang="en-US" sz="1350" dirty="0">
                  <a:latin typeface="Century Gothic" charset="0"/>
                  <a:ea typeface="Century Gothic" charset="0"/>
                  <a:cs typeface="Century Gothic" charset="0"/>
                </a:rPr>
                <a:t>Text to Speech </a:t>
              </a:r>
              <a:endParaRPr lang="en-US" sz="15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037" y="2542999"/>
              <a:ext cx="2393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70492" y="3312129"/>
            <a:ext cx="4381712" cy="657940"/>
            <a:chOff x="2297912" y="2979259"/>
            <a:chExt cx="5842283" cy="877253"/>
          </a:xfrm>
        </p:grpSpPr>
        <p:pic>
          <p:nvPicPr>
            <p:cNvPr id="4" name="Picture 3">
              <a:hlinkClick r:id="rId4"/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912" y="2979259"/>
              <a:ext cx="784800" cy="877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34260" y="3037586"/>
              <a:ext cx="4505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atin typeface="Century Gothic" charset="0"/>
                  <a:ea typeface="Century Gothic" charset="0"/>
                  <a:cs typeface="Century Gothic" charset="0"/>
                  <a:hlinkClick r:id="rId4"/>
                </a:rPr>
                <a:t>SnapType</a:t>
              </a:r>
              <a:r>
                <a:rPr lang="en-US" sz="1500" b="1" dirty="0">
                  <a:latin typeface="Century Gothic" charset="0"/>
                  <a:ea typeface="Century Gothic" charset="0"/>
                  <a:cs typeface="Century Gothic" charset="0"/>
                </a:rPr>
                <a:t/>
              </a:r>
              <a:br>
                <a:rPr lang="en-US" sz="1500" b="1" dirty="0">
                  <a:latin typeface="Century Gothic" charset="0"/>
                  <a:ea typeface="Century Gothic" charset="0"/>
                  <a:cs typeface="Century Gothic" charset="0"/>
                </a:rPr>
              </a:br>
              <a:r>
                <a:rPr lang="en-US" sz="1350" dirty="0">
                  <a:latin typeface="Century Gothic" charset="0"/>
                  <a:ea typeface="Century Gothic" charset="0"/>
                  <a:cs typeface="Century Gothic" charset="0"/>
                </a:rPr>
                <a:t>Content engagement support writing </a:t>
              </a:r>
              <a:endParaRPr lang="en-US" sz="135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70492" y="4108770"/>
            <a:ext cx="3637005" cy="686683"/>
            <a:chOff x="2297912" y="4041448"/>
            <a:chExt cx="4849339" cy="915577"/>
          </a:xfrm>
        </p:grpSpPr>
        <p:sp>
          <p:nvSpPr>
            <p:cNvPr id="10" name="TextBox 9"/>
            <p:cNvSpPr txBox="1"/>
            <p:nvPr/>
          </p:nvSpPr>
          <p:spPr>
            <a:xfrm>
              <a:off x="3675787" y="4119505"/>
              <a:ext cx="3471464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atin typeface="Century Gothic" charset="0"/>
                  <a:ea typeface="Century Gothic" charset="0"/>
                  <a:cs typeface="Century Gothic" charset="0"/>
                  <a:hlinkClick r:id="rId6"/>
                </a:rPr>
                <a:t>Page : Ginger </a:t>
              </a:r>
              <a:r>
                <a:rPr lang="en-US" sz="1500" b="1" dirty="0">
                  <a:latin typeface="Century Gothic" charset="0"/>
                  <a:ea typeface="Century Gothic" charset="0"/>
                  <a:cs typeface="Century Gothic" charset="0"/>
                </a:rPr>
                <a:t/>
              </a:r>
              <a:br>
                <a:rPr lang="en-US" sz="1500" b="1" dirty="0">
                  <a:latin typeface="Century Gothic" charset="0"/>
                  <a:ea typeface="Century Gothic" charset="0"/>
                  <a:cs typeface="Century Gothic" charset="0"/>
                </a:rPr>
              </a:br>
              <a:r>
                <a:rPr lang="en-US" sz="1350" dirty="0">
                  <a:latin typeface="Century Gothic" charset="0"/>
                  <a:ea typeface="Century Gothic" charset="0"/>
                  <a:cs typeface="Century Gothic" charset="0"/>
                </a:rPr>
                <a:t>Spelling &amp; Grammar support </a:t>
              </a:r>
              <a:endParaRPr lang="en-US" sz="15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97912" y="4041448"/>
              <a:ext cx="784800" cy="915577"/>
              <a:chOff x="2297912" y="4041448"/>
              <a:chExt cx="784800" cy="915577"/>
            </a:xfrm>
          </p:grpSpPr>
          <p:pic>
            <p:nvPicPr>
              <p:cNvPr id="5" name="Picture 4">
                <a:hlinkClick r:id="rId6"/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7912" y="4041448"/>
                <a:ext cx="784800" cy="86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418483" y="4649249"/>
                <a:ext cx="63521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Page</a:t>
                </a:r>
                <a:endParaRPr lang="en-US" sz="9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012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1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Century Gothic" charset="0"/>
                <a:ea typeface="Century Gothic" charset="0"/>
                <a:cs typeface="Century Gothic" charset="0"/>
              </a:rPr>
              <a:t>Activity 1 - Discussion</a:t>
            </a:r>
            <a:endParaRPr lang="en-IE" sz="3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Experiences, Attitudes and Assumptions about </a:t>
            </a:r>
            <a:r>
              <a:rPr lang="en-GB" sz="2400" dirty="0" smtClean="0">
                <a:latin typeface="Century Gothic" charset="0"/>
                <a:ea typeface="Century Gothic" charset="0"/>
                <a:cs typeface="Century Gothic" charset="0"/>
              </a:rPr>
              <a:t>Tablet </a:t>
            </a: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Technology</a:t>
            </a:r>
            <a:r>
              <a:rPr lang="en-GB" sz="24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 algn="ctr">
              <a:buNone/>
            </a:pPr>
            <a:endParaRPr lang="en-GB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entury Gothic" charset="0"/>
                <a:ea typeface="Century Gothic" charset="0"/>
                <a:cs typeface="Century Gothic" charset="0"/>
              </a:rPr>
              <a:t>Create a </a:t>
            </a:r>
            <a:r>
              <a:rPr lang="en-GB" sz="2400" dirty="0" err="1" smtClean="0"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GB" sz="2400" dirty="0" err="1" smtClean="0">
                <a:latin typeface="Century Gothic" charset="0"/>
                <a:ea typeface="Century Gothic" charset="0"/>
                <a:cs typeface="Century Gothic" charset="0"/>
              </a:rPr>
              <a:t>indMap</a:t>
            </a:r>
            <a:r>
              <a:rPr lang="en-GB" sz="2400" dirty="0" smtClean="0">
                <a:latin typeface="Century Gothic" charset="0"/>
                <a:ea typeface="Century Gothic" charset="0"/>
                <a:cs typeface="Century Gothic" charset="0"/>
              </a:rPr>
              <a:t> to the show your initial thoughts and concerns of tablet technology </a:t>
            </a:r>
            <a:endParaRPr lang="en-IE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2873" y="5669035"/>
            <a:ext cx="438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smtClean="0">
                <a:hlinkClick r:id="rId2"/>
              </a:rPr>
              <a:t>Assistive Technology and the Word "Crutch”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571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4969">
            <a:off x="1787704" y="1712675"/>
            <a:ext cx="5322013" cy="4744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12" y="231563"/>
            <a:ext cx="7886700" cy="528726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entury Gothic" charset="0"/>
                <a:ea typeface="Century Gothic" charset="0"/>
                <a:cs typeface="Century Gothic" charset="0"/>
              </a:rPr>
              <a:t>Activity 1 - Discussion</a:t>
            </a:r>
            <a:endParaRPr lang="en-IE" sz="28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12" y="981093"/>
            <a:ext cx="83393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Century Gothic" charset="0"/>
                <a:ea typeface="Century Gothic" charset="0"/>
                <a:cs typeface="Century Gothic" charset="0"/>
              </a:rPr>
              <a:t>Experiences, Attitudes and Assumptions </a:t>
            </a:r>
            <a:r>
              <a:rPr lang="en-GB" sz="2000" b="1" dirty="0" smtClean="0">
                <a:latin typeface="Century Gothic" charset="0"/>
                <a:ea typeface="Century Gothic" charset="0"/>
                <a:cs typeface="Century Gothic" charset="0"/>
              </a:rPr>
              <a:t>about Tablet </a:t>
            </a:r>
            <a:r>
              <a:rPr lang="en-GB" sz="2000" b="1" dirty="0">
                <a:latin typeface="Century Gothic" charset="0"/>
                <a:ea typeface="Century Gothic" charset="0"/>
                <a:cs typeface="Century Gothic" charset="0"/>
              </a:rPr>
              <a:t>Technology.</a:t>
            </a:r>
            <a:endParaRPr lang="en-IE"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0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98" y="881009"/>
            <a:ext cx="7753279" cy="55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8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38" y="280191"/>
            <a:ext cx="6188528" cy="602286"/>
          </a:xfrm>
        </p:spPr>
        <p:txBody>
          <a:bodyPr/>
          <a:lstStyle/>
          <a:p>
            <a:pPr algn="l"/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Literacy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21" y="1140431"/>
            <a:ext cx="7931649" cy="5034337"/>
          </a:xfrm>
        </p:spPr>
        <p:txBody>
          <a:bodyPr>
            <a:normAutofit/>
          </a:bodyPr>
          <a:lstStyle/>
          <a:p>
            <a:pPr marL="15240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GB" sz="2200" kern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The development of Literacy skills is central to all learning for all students.</a:t>
            </a:r>
          </a:p>
          <a:p>
            <a:pPr marL="152400" indent="0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GB" sz="2200" kern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These skills are developed when the student learns to:</a:t>
            </a:r>
          </a:p>
          <a:p>
            <a:pPr marL="152400" indent="0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en-GB" sz="22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GB" sz="2200" kern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“Literacy includes the ability to use and understand spoken language, print, writing and digital media.”</a:t>
            </a:r>
            <a:endParaRPr lang="en-GB" sz="150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  <a:p>
            <a:pPr marL="152400" indent="0" algn="r">
              <a:spcBef>
                <a:spcPts val="0"/>
              </a:spcBef>
              <a:buClr>
                <a:srgbClr val="000000"/>
              </a:buClr>
              <a:buNone/>
            </a:pPr>
            <a:r>
              <a:rPr lang="en-GB" sz="1350" kern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  <a:sym typeface="Arial"/>
                <a:hlinkClick r:id="rId2"/>
              </a:rPr>
              <a:t>Literacy and Numeracy for Learning and Life: 2011: 8</a:t>
            </a:r>
            <a:endParaRPr lang="en-GB" sz="1350" kern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  <a:sym typeface="Arial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465" y="2815524"/>
            <a:ext cx="4696591" cy="18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512" y="278538"/>
            <a:ext cx="6172200" cy="857250"/>
          </a:xfrm>
        </p:spPr>
        <p:txBody>
          <a:bodyPr>
            <a:noAutofit/>
          </a:bodyPr>
          <a:lstStyle/>
          <a:p>
            <a:pPr algn="l"/>
            <a:r>
              <a:rPr lang="en-IE" sz="2800" b="1" dirty="0">
                <a:latin typeface="Century Gothic" charset="0"/>
                <a:ea typeface="Century Gothic" charset="0"/>
                <a:cs typeface="Century Gothic" charset="0"/>
              </a:rPr>
              <a:t>Supporting an Inclusive </a:t>
            </a:r>
            <a:r>
              <a:rPr lang="en-IE" sz="2800" b="1" dirty="0">
                <a:latin typeface="Century Gothic" charset="0"/>
                <a:ea typeface="Century Gothic" charset="0"/>
                <a:cs typeface="Century Gothic" charset="0"/>
              </a:rPr>
              <a:t>Curriculum </a:t>
            </a:r>
            <a:br>
              <a:rPr lang="en-IE" sz="2800" b="1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IE" sz="28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034" y="1506238"/>
            <a:ext cx="6102678" cy="28932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E" dirty="0">
                <a:latin typeface="Century Gothic" charset="0"/>
                <a:ea typeface="Century Gothic" charset="0"/>
                <a:cs typeface="Century Gothic" charset="0"/>
              </a:rPr>
              <a:t>‘An inclusive curriculum means recognising, accommodating and </a:t>
            </a:r>
            <a:r>
              <a:rPr lang="en-IE" u="sng" dirty="0">
                <a:latin typeface="Century Gothic" charset="0"/>
                <a:ea typeface="Century Gothic" charset="0"/>
                <a:cs typeface="Century Gothic" charset="0"/>
              </a:rPr>
              <a:t>meeting the learning needs of all your students</a:t>
            </a:r>
            <a:r>
              <a:rPr lang="en-IE" dirty="0">
                <a:latin typeface="Century Gothic" charset="0"/>
                <a:ea typeface="Century Gothic" charset="0"/>
                <a:cs typeface="Century Gothic" charset="0"/>
              </a:rPr>
              <a:t>....acknowledging that your students have a range of individual learning needs and are members of diverse communities’ </a:t>
            </a:r>
          </a:p>
          <a:p>
            <a:pPr marL="0" indent="0">
              <a:buNone/>
            </a:pPr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I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068512" y="4959543"/>
            <a:ext cx="6581830" cy="27384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IE" sz="1350" dirty="0">
                <a:solidFill>
                  <a:prstClr val="black">
                    <a:tint val="75000"/>
                  </a:prstClr>
                </a:solidFill>
              </a:rPr>
              <a:t>    </a:t>
            </a:r>
            <a:r>
              <a:rPr lang="en-IE" sz="1350" dirty="0">
                <a:solidFill>
                  <a:prstClr val="black">
                    <a:tint val="75000"/>
                  </a:prstClr>
                </a:solidFill>
                <a:hlinkClick r:id="rId2"/>
              </a:rPr>
              <a:t>http://</a:t>
            </a:r>
            <a:r>
              <a:rPr lang="en-IE" sz="1350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www.open.ac.uk/inclusiveteaching/pages/inclusive-teaching/index.php</a:t>
            </a:r>
            <a:endParaRPr lang="en-IE" sz="1350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IE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25" y="328418"/>
            <a:ext cx="6925864" cy="8572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2800" b="1" dirty="0">
                <a:latin typeface="Century Gothic" charset="0"/>
                <a:ea typeface="Century Gothic" charset="0"/>
                <a:cs typeface="Century Gothic" charset="0"/>
              </a:rPr>
              <a:t>Tablet technology provides new tools to </a:t>
            </a:r>
            <a:r>
              <a:rPr lang="en-GB" sz="2800" b="1" dirty="0" smtClean="0">
                <a:latin typeface="Century Gothic" charset="0"/>
                <a:ea typeface="Century Gothic" charset="0"/>
                <a:cs typeface="Century Gothic" charset="0"/>
              </a:rPr>
              <a:t>support All </a:t>
            </a:r>
            <a:r>
              <a:rPr lang="en-GB" sz="2800" b="1" dirty="0">
                <a:latin typeface="Century Gothic" charset="0"/>
                <a:ea typeface="Century Gothic" charset="0"/>
                <a:cs typeface="Century Gothic" charset="0"/>
              </a:rPr>
              <a:t>Learner Types. </a:t>
            </a:r>
            <a:endParaRPr lang="en-IE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030" y="1818526"/>
            <a:ext cx="7070686" cy="3535343"/>
          </a:xfrm>
        </p:spPr>
      </p:pic>
    </p:spTree>
    <p:extLst>
      <p:ext uri="{BB962C8B-B14F-4D97-AF65-F5344CB8AC3E}">
        <p14:creationId xmlns:p14="http://schemas.microsoft.com/office/powerpoint/2010/main" val="182543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827" y="1561296"/>
            <a:ext cx="6874758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Incorporate images, photograph and video easily into your lesson plan. </a:t>
            </a:r>
          </a:p>
          <a:p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Use the speakers/headphone feature and microphone. </a:t>
            </a:r>
          </a:p>
          <a:p>
            <a:endParaRPr lang="en-GB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Use Text </a:t>
            </a: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to </a:t>
            </a: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Speech/Speech to Text/ Spelling and </a:t>
            </a:r>
            <a:br>
              <a:rPr lang="en-GB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Grammar Apps. </a:t>
            </a:r>
          </a:p>
          <a:p>
            <a:endParaRPr lang="en-GB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Use touch/swipe/drag gestures or incorporate a </a:t>
            </a: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tylus </a:t>
            </a:r>
          </a:p>
          <a:p>
            <a:endParaRPr lang="en-GB" sz="135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208" y="1352961"/>
            <a:ext cx="857982" cy="848501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964" y="2619476"/>
            <a:ext cx="1118471" cy="906235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365" y="3943724"/>
            <a:ext cx="1305254" cy="885432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07" y="5247170"/>
            <a:ext cx="1313103" cy="769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576" y="280588"/>
            <a:ext cx="645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charset="0"/>
                <a:ea typeface="Century Gothic" charset="0"/>
                <a:cs typeface="Century Gothic" charset="0"/>
              </a:rPr>
              <a:t>Tablet features that support Learners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278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73" y="1383835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n-US" sz="4800" b="1" dirty="0" smtClean="0"/>
              <a:t>Creativity 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n-US" sz="4800" b="1" dirty="0" smtClean="0"/>
              <a:t>Collaboration </a:t>
            </a:r>
          </a:p>
          <a:p>
            <a:pPr marL="914400" indent="-914400">
              <a:lnSpc>
                <a:spcPct val="200000"/>
              </a:lnSpc>
              <a:buFont typeface="+mj-lt"/>
              <a:buAutoNum type="arabicPeriod"/>
            </a:pPr>
            <a:r>
              <a:rPr lang="en-US" sz="4800" b="1" dirty="0" smtClean="0"/>
              <a:t>Capacity-Building</a:t>
            </a:r>
            <a:endParaRPr lang="en-US" sz="48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700" dirty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https://drsaraheaton.wordpress.com/2011/04/13/the-3-cs-of-21st-century-learning-and-leading-creativity-collaboration-and-capacity-building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/</a:t>
            </a:r>
            <a:endParaRPr lang="en-US" sz="17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sz="45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73" y="287676"/>
            <a:ext cx="6088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The 3 C’s of 21st Century Learning </a:t>
            </a:r>
          </a:p>
          <a:p>
            <a:pPr algn="r"/>
            <a:r>
              <a:rPr 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and Leading: </a:t>
            </a:r>
            <a:endParaRPr lang="en-US" sz="2800" b="1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235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Century Gothic</vt:lpstr>
      <vt:lpstr>Arial</vt:lpstr>
      <vt:lpstr>Office Theme</vt:lpstr>
      <vt:lpstr>Tablets for All learners </vt:lpstr>
      <vt:lpstr>Activity 1 - Discussion</vt:lpstr>
      <vt:lpstr>Activity 1 - Discussion</vt:lpstr>
      <vt:lpstr>PowerPoint Presentation</vt:lpstr>
      <vt:lpstr>Literacy</vt:lpstr>
      <vt:lpstr>Supporting an Inclusive Curriculum  </vt:lpstr>
      <vt:lpstr>Tablet technology provides new tools to support All Learner Types.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Boland</dc:creator>
  <cp:lastModifiedBy>Sarah Boland</cp:lastModifiedBy>
  <cp:revision>9</cp:revision>
  <dcterms:created xsi:type="dcterms:W3CDTF">2017-09-09T10:41:16Z</dcterms:created>
  <dcterms:modified xsi:type="dcterms:W3CDTF">2017-09-09T13:27:07Z</dcterms:modified>
</cp:coreProperties>
</file>