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82" r:id="rId2"/>
    <p:sldId id="456" r:id="rId3"/>
    <p:sldId id="310" r:id="rId4"/>
    <p:sldId id="460" r:id="rId5"/>
    <p:sldId id="463" r:id="rId6"/>
    <p:sldId id="465" r:id="rId7"/>
    <p:sldId id="466" r:id="rId8"/>
    <p:sldId id="383" r:id="rId9"/>
    <p:sldId id="4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2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580"/>
  </p:normalViewPr>
  <p:slideViewPr>
    <p:cSldViewPr snapToGrid="0" snapToObjects="1">
      <p:cViewPr varScale="1">
        <p:scale>
          <a:sx n="117" d="100"/>
          <a:sy n="117" d="100"/>
        </p:scale>
        <p:origin x="164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92E46-7FAD-8D41-95C1-2AA6301EC5E4}" type="datetimeFigureOut">
              <a:rPr lang="en-US" smtClean="0"/>
              <a:t>9/9/17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EFB40-0A18-0F4A-B6C5-CA2ED8F959DA}" type="slidenum">
              <a:rPr lang="en-US" smtClean="0"/>
              <a:t>‹#›</a:t>
            </a:fld>
            <a:endParaRPr lang="en-US"/>
          </a:p>
        </p:txBody>
      </p:sp>
    </p:spTree>
    <p:extLst>
      <p:ext uri="{BB962C8B-B14F-4D97-AF65-F5344CB8AC3E}">
        <p14:creationId xmlns:p14="http://schemas.microsoft.com/office/powerpoint/2010/main" val="1471817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4CEE9D0B-6056-E645-9765-176F51C50CB8}"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F8AA-10FC-C240-B0BF-B2417846EC27}" type="slidenum">
              <a:rPr lang="en-US" smtClean="0"/>
              <a:t>‹#›</a:t>
            </a:fld>
            <a:endParaRPr lang="en-US"/>
          </a:p>
        </p:txBody>
      </p:sp>
      <p:pic>
        <p:nvPicPr>
          <p:cNvPr id="7" name="Picture 6" descr="UrAbilty-Logo"/>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230" y="282911"/>
            <a:ext cx="1258570" cy="422275"/>
          </a:xfrm>
          <a:prstGeom prst="rect">
            <a:avLst/>
          </a:prstGeom>
          <a:noFill/>
          <a:ln>
            <a:noFill/>
          </a:ln>
        </p:spPr>
      </p:pic>
    </p:spTree>
    <p:extLst>
      <p:ext uri="{BB962C8B-B14F-4D97-AF65-F5344CB8AC3E}">
        <p14:creationId xmlns:p14="http://schemas.microsoft.com/office/powerpoint/2010/main" val="58664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4CEE9D0B-6056-E645-9765-176F51C50CB8}"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92957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4CEE9D0B-6056-E645-9765-176F51C50CB8}"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176785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539552" y="1197799"/>
            <a:ext cx="8100900" cy="714380"/>
          </a:xfrm>
          <a:prstGeom prst="rect">
            <a:avLst/>
          </a:prstGeom>
        </p:spPr>
        <p:txBody>
          <a:bodyPr/>
          <a:lstStyle>
            <a:lvl1pPr algn="l">
              <a:defRPr sz="2200" b="1"/>
            </a:lvl1pPr>
          </a:lstStyle>
          <a:p>
            <a:r>
              <a:rPr lang="en-US" dirty="0"/>
              <a:t>Click to edit Master title style</a:t>
            </a:r>
            <a:endParaRPr lang="en-IE" dirty="0"/>
          </a:p>
        </p:txBody>
      </p:sp>
      <p:sp>
        <p:nvSpPr>
          <p:cNvPr id="3" name="Content Placeholder 2"/>
          <p:cNvSpPr>
            <a:spLocks noGrp="1"/>
          </p:cNvSpPr>
          <p:nvPr>
            <p:ph idx="1"/>
          </p:nvPr>
        </p:nvSpPr>
        <p:spPr>
          <a:xfrm>
            <a:off x="539552" y="1983616"/>
            <a:ext cx="8136904" cy="3857652"/>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7438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6" descr="ipAD cop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23850" y="333375"/>
            <a:ext cx="8570913" cy="604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UrAbilty-Logo"/>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28155" y="5524182"/>
            <a:ext cx="1258570" cy="422275"/>
          </a:xfrm>
          <a:prstGeom prst="rect">
            <a:avLst/>
          </a:prstGeom>
          <a:noFill/>
          <a:ln>
            <a:noFill/>
          </a:ln>
        </p:spPr>
      </p:pic>
    </p:spTree>
    <p:extLst>
      <p:ext uri="{BB962C8B-B14F-4D97-AF65-F5344CB8AC3E}">
        <p14:creationId xmlns:p14="http://schemas.microsoft.com/office/powerpoint/2010/main" val="32408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4CEE9D0B-6056-E645-9765-176F51C50CB8}"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F8AA-10FC-C240-B0BF-B2417846EC27}" type="slidenum">
              <a:rPr lang="en-US" smtClean="0"/>
              <a:t>‹#›</a:t>
            </a:fld>
            <a:endParaRPr lang="en-US"/>
          </a:p>
        </p:txBody>
      </p:sp>
      <p:pic>
        <p:nvPicPr>
          <p:cNvPr id="7" name="Picture 6" descr="UrAbilty-Logo"/>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230" y="282911"/>
            <a:ext cx="1258570" cy="422275"/>
          </a:xfrm>
          <a:prstGeom prst="rect">
            <a:avLst/>
          </a:prstGeom>
          <a:noFill/>
          <a:ln>
            <a:noFill/>
          </a:ln>
        </p:spPr>
      </p:pic>
    </p:spTree>
    <p:extLst>
      <p:ext uri="{BB962C8B-B14F-4D97-AF65-F5344CB8AC3E}">
        <p14:creationId xmlns:p14="http://schemas.microsoft.com/office/powerpoint/2010/main" val="348161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4CEE9D0B-6056-E645-9765-176F51C50CB8}"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11878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4CEE9D0B-6056-E645-9765-176F51C50CB8}" type="datetimeFigureOut">
              <a:rPr lang="en-US" smtClean="0"/>
              <a:t>9/9/17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52053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4CEE9D0B-6056-E645-9765-176F51C50CB8}" type="datetimeFigureOut">
              <a:rPr lang="en-US" smtClean="0"/>
              <a:t>9/9/17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260751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4CEE9D0B-6056-E645-9765-176F51C50CB8}" type="datetimeFigureOut">
              <a:rPr lang="en-US" smtClean="0"/>
              <a:t>9/9/17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250181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E9D0B-6056-E645-9765-176F51C50CB8}" type="datetimeFigureOut">
              <a:rPr lang="en-US" smtClean="0"/>
              <a:t>9/9/17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110681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4CEE9D0B-6056-E645-9765-176F51C50CB8}" type="datetimeFigureOut">
              <a:rPr lang="en-US" smtClean="0"/>
              <a:t>9/9/17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405416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4CEE9D0B-6056-E645-9765-176F51C50CB8}" type="datetimeFigureOut">
              <a:rPr lang="en-US" smtClean="0"/>
              <a:t>9/9/17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1F8AA-10FC-C240-B0BF-B2417846EC27}" type="slidenum">
              <a:rPr lang="en-US" smtClean="0"/>
              <a:t>‹#›</a:t>
            </a:fld>
            <a:endParaRPr lang="en-US"/>
          </a:p>
        </p:txBody>
      </p:sp>
    </p:spTree>
    <p:extLst>
      <p:ext uri="{BB962C8B-B14F-4D97-AF65-F5344CB8AC3E}">
        <p14:creationId xmlns:p14="http://schemas.microsoft.com/office/powerpoint/2010/main" val="1813747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E9D0B-6056-E645-9765-176F51C50CB8}" type="datetimeFigureOut">
              <a:rPr lang="en-US" smtClean="0"/>
              <a:t>9/9/17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1F8AA-10FC-C240-B0BF-B2417846EC27}" type="slidenum">
              <a:rPr lang="en-US" smtClean="0"/>
              <a:t>‹#›</a:t>
            </a:fld>
            <a:endParaRPr lang="en-US"/>
          </a:p>
        </p:txBody>
      </p:sp>
    </p:spTree>
    <p:extLst>
      <p:ext uri="{BB962C8B-B14F-4D97-AF65-F5344CB8AC3E}">
        <p14:creationId xmlns:p14="http://schemas.microsoft.com/office/powerpoint/2010/main" val="326214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lscotland.org.uk/Common-Assets/ckfinder/userfiles/files/Wheel_0f_Apps_V1_0.pdf" TargetMode="External"/><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opinsight.com/2012/02/17/ipad-improves-kindergartners-literacy-scor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bihealthnews.com/20311/ipad-equipped-medical-school-class-scores-23-percent-higher-on-exam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ducation.ie/en/Publications/Policy-Reports/lit_num_strategy_full.pdf" TargetMode="Externa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itunes.apple.com/us/app/snaptype/id1124115982?mt=8" TargetMode="External"/><Relationship Id="rId5" Type="http://schemas.openxmlformats.org/officeDocument/2006/relationships/image" Target="../media/image9.png"/><Relationship Id="rId6" Type="http://schemas.openxmlformats.org/officeDocument/2006/relationships/hyperlink" Target="https://itunes.apple.com/app/id822797943?id=com.gingersoftware.ios.keyboard&amp;refferal=utm_source%3Dgingersoftware%26utm_medium%3Dwebsite_traffic%26utm_campaign%3Dios_keyboard_page_dl_button" TargetMode="External"/><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hyperlink" Target="https://itunes.apple.com/gb/app/id9949337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16"/>
            <a:ext cx="7772400" cy="1470025"/>
          </a:xfrm>
        </p:spPr>
        <p:txBody>
          <a:bodyPr/>
          <a:lstStyle/>
          <a:p>
            <a:r>
              <a:rPr lang="en-US" b="1" dirty="0" smtClean="0">
                <a:latin typeface="Century Gothic" charset="0"/>
                <a:ea typeface="Century Gothic" charset="0"/>
                <a:cs typeface="Century Gothic" charset="0"/>
              </a:rPr>
              <a:t>Building Literacy </a:t>
            </a:r>
            <a:r>
              <a:rPr lang="en-US" b="1" dirty="0" smtClean="0">
                <a:latin typeface="Century Gothic" charset="0"/>
                <a:ea typeface="Century Gothic" charset="0"/>
                <a:cs typeface="Century Gothic" charset="0"/>
              </a:rPr>
              <a:t>Skills</a:t>
            </a:r>
            <a:endParaRPr lang="en-US" b="1" dirty="0">
              <a:latin typeface="Century Gothic" charset="0"/>
              <a:ea typeface="Century Gothic" charset="0"/>
              <a:cs typeface="Century Gothic" charset="0"/>
            </a:endParaRPr>
          </a:p>
        </p:txBody>
      </p:sp>
      <p:sp>
        <p:nvSpPr>
          <p:cNvPr id="3" name="Subtitle 2"/>
          <p:cNvSpPr>
            <a:spLocks noGrp="1"/>
          </p:cNvSpPr>
          <p:nvPr>
            <p:ph type="subTitle" idx="1"/>
          </p:nvPr>
        </p:nvSpPr>
        <p:spPr/>
        <p:txBody>
          <a:bodyPr/>
          <a:lstStyle/>
          <a:p>
            <a:r>
              <a:rPr lang="en-US" dirty="0" smtClean="0"/>
              <a:t>Introduction to the beginner module </a:t>
            </a:r>
            <a:endParaRPr lang="en-US" dirty="0"/>
          </a:p>
        </p:txBody>
      </p:sp>
    </p:spTree>
    <p:extLst>
      <p:ext uri="{BB962C8B-B14F-4D97-AF65-F5344CB8AC3E}">
        <p14:creationId xmlns:p14="http://schemas.microsoft.com/office/powerpoint/2010/main" val="208349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742091"/>
            <a:ext cx="7739742" cy="292051"/>
          </a:xfrm>
        </p:spPr>
        <p:txBody>
          <a:bodyPr>
            <a:normAutofit fontScale="90000"/>
          </a:bodyPr>
          <a:lstStyle/>
          <a:p>
            <a:pPr algn="l"/>
            <a:r>
              <a:rPr lang="en-US" b="1" dirty="0" smtClean="0">
                <a:latin typeface="Century Gothic" charset="0"/>
                <a:ea typeface="Century Gothic" charset="0"/>
                <a:cs typeface="Century Gothic" charset="0"/>
              </a:rPr>
              <a:t>Module Overview </a:t>
            </a:r>
            <a:r>
              <a:rPr lang="en-US" b="1" dirty="0">
                <a:latin typeface="Century Gothic" charset="0"/>
                <a:ea typeface="Century Gothic" charset="0"/>
                <a:cs typeface="Century Gothic" charset="0"/>
              </a:rPr>
              <a:t/>
            </a:r>
            <a:br>
              <a:rPr lang="en-US" b="1" dirty="0">
                <a:latin typeface="Century Gothic" charset="0"/>
                <a:ea typeface="Century Gothic" charset="0"/>
                <a:cs typeface="Century Gothic" charset="0"/>
              </a:rPr>
            </a:br>
            <a:endParaRPr lang="en-US" b="1" dirty="0">
              <a:latin typeface="Century Gothic" charset="0"/>
              <a:ea typeface="Century Gothic" charset="0"/>
              <a:cs typeface="Century Gothic" charset="0"/>
            </a:endParaRPr>
          </a:p>
        </p:txBody>
      </p:sp>
      <p:sp>
        <p:nvSpPr>
          <p:cNvPr id="3" name="Content Placeholder 2"/>
          <p:cNvSpPr>
            <a:spLocks noGrp="1"/>
          </p:cNvSpPr>
          <p:nvPr>
            <p:ph idx="1"/>
          </p:nvPr>
        </p:nvSpPr>
        <p:spPr>
          <a:xfrm>
            <a:off x="457200" y="1034143"/>
            <a:ext cx="8229600" cy="4525963"/>
          </a:xfrm>
        </p:spPr>
        <p:txBody>
          <a:bodyPr>
            <a:normAutofit/>
          </a:bodyPr>
          <a:lstStyle/>
          <a:p>
            <a:r>
              <a:rPr lang="en-US" sz="2800" dirty="0" smtClean="0">
                <a:latin typeface="Century Gothic" charset="0"/>
                <a:ea typeface="Century Gothic" charset="0"/>
                <a:cs typeface="Century Gothic" charset="0"/>
              </a:rPr>
              <a:t>In this beginner module we will explore how to use three apps to support a student with their literacy. </a:t>
            </a:r>
          </a:p>
          <a:p>
            <a:r>
              <a:rPr lang="en-US" sz="2800" dirty="0" smtClean="0">
                <a:latin typeface="Century Gothic" charset="0"/>
                <a:ea typeface="Century Gothic" charset="0"/>
                <a:cs typeface="Century Gothic" charset="0"/>
              </a:rPr>
              <a:t>These apps will support the students</a:t>
            </a: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ability </a:t>
            </a:r>
            <a:r>
              <a:rPr lang="en-US" sz="2800" dirty="0">
                <a:latin typeface="Century Gothic" charset="0"/>
                <a:ea typeface="Century Gothic" charset="0"/>
                <a:cs typeface="Century Gothic" charset="0"/>
              </a:rPr>
              <a:t>to </a:t>
            </a:r>
            <a:r>
              <a:rPr lang="en-US" sz="2800" dirty="0" smtClean="0">
                <a:latin typeface="Century Gothic" charset="0"/>
                <a:ea typeface="Century Gothic" charset="0"/>
                <a:cs typeface="Century Gothic" charset="0"/>
              </a:rPr>
              <a:t>read</a:t>
            </a: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listen, write and spell. </a:t>
            </a:r>
          </a:p>
          <a:p>
            <a:r>
              <a:rPr lang="en-US" sz="2800" dirty="0" smtClean="0">
                <a:latin typeface="Century Gothic" charset="0"/>
                <a:ea typeface="Century Gothic" charset="0"/>
                <a:cs typeface="Century Gothic" charset="0"/>
              </a:rPr>
              <a:t>In the intermediate course we will introduce speech to text.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945" y="4517672"/>
            <a:ext cx="5207577" cy="2084868"/>
          </a:xfrm>
          <a:prstGeom prst="rect">
            <a:avLst/>
          </a:prstGeom>
        </p:spPr>
      </p:pic>
    </p:spTree>
    <p:extLst>
      <p:ext uri="{BB962C8B-B14F-4D97-AF65-F5344CB8AC3E}">
        <p14:creationId xmlns:p14="http://schemas.microsoft.com/office/powerpoint/2010/main" val="41814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467" y="110836"/>
            <a:ext cx="6988024" cy="814436"/>
          </a:xfrm>
        </p:spPr>
        <p:txBody>
          <a:bodyPr>
            <a:normAutofit/>
          </a:bodyPr>
          <a:lstStyle/>
          <a:p>
            <a:pPr algn="l"/>
            <a:r>
              <a:rPr lang="en-US" sz="2800" b="1" dirty="0">
                <a:latin typeface="Century Gothic" charset="0"/>
                <a:ea typeface="Century Gothic" charset="0"/>
                <a:cs typeface="Century Gothic" charset="0"/>
              </a:rPr>
              <a:t>Building </a:t>
            </a:r>
            <a:r>
              <a:rPr lang="en-US" sz="2800" b="1" dirty="0" smtClean="0">
                <a:latin typeface="Century Gothic" charset="0"/>
                <a:ea typeface="Century Gothic" charset="0"/>
                <a:cs typeface="Century Gothic" charset="0"/>
              </a:rPr>
              <a:t>Literacy </a:t>
            </a:r>
            <a:r>
              <a:rPr lang="en-US" sz="2800" b="1" dirty="0">
                <a:latin typeface="Century Gothic" charset="0"/>
                <a:ea typeface="Century Gothic" charset="0"/>
                <a:cs typeface="Century Gothic" charset="0"/>
              </a:rPr>
              <a:t>Skills</a:t>
            </a:r>
            <a:endParaRPr lang="en-IE" sz="2800" b="1" dirty="0"/>
          </a:p>
        </p:txBody>
      </p:sp>
      <p:sp>
        <p:nvSpPr>
          <p:cNvPr id="5" name="TextBox 4"/>
          <p:cNvSpPr txBox="1"/>
          <p:nvPr/>
        </p:nvSpPr>
        <p:spPr>
          <a:xfrm>
            <a:off x="680467" y="1292540"/>
            <a:ext cx="8369599" cy="1323439"/>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The app store has thousands of apps under th</a:t>
            </a:r>
            <a:r>
              <a:rPr lang="en-US" sz="2000" dirty="0" smtClean="0">
                <a:latin typeface="Century Gothic" charset="0"/>
                <a:ea typeface="Century Gothic" charset="0"/>
                <a:cs typeface="Century Gothic" charset="0"/>
              </a:rPr>
              <a:t>e </a:t>
            </a:r>
            <a:r>
              <a:rPr lang="en-US" sz="2000" dirty="0" smtClean="0">
                <a:latin typeface="Century Gothic" charset="0"/>
                <a:ea typeface="Century Gothic" charset="0"/>
                <a:cs typeface="Century Gothic" charset="0"/>
              </a:rPr>
              <a:t>literacy category. </a:t>
            </a:r>
            <a:br>
              <a:rPr lang="en-US" sz="2000" dirty="0" smtClean="0">
                <a:latin typeface="Century Gothic" charset="0"/>
                <a:ea typeface="Century Gothic" charset="0"/>
                <a:cs typeface="Century Gothic" charset="0"/>
              </a:rPr>
            </a:br>
            <a:r>
              <a:rPr lang="en-US" sz="2000" dirty="0" smtClean="0">
                <a:latin typeface="Century Gothic" charset="0"/>
                <a:ea typeface="Century Gothic" charset="0"/>
                <a:cs typeface="Century Gothic" charset="0"/>
              </a:rPr>
              <a:t>It can be daunting for educators to source a compatible app </a:t>
            </a:r>
          </a:p>
          <a:p>
            <a:r>
              <a:rPr lang="en-US" sz="2000" dirty="0">
                <a:latin typeface="Century Gothic" charset="0"/>
                <a:ea typeface="Century Gothic" charset="0"/>
                <a:cs typeface="Century Gothic" charset="0"/>
              </a:rPr>
              <a:t>t</a:t>
            </a:r>
            <a:r>
              <a:rPr lang="en-US" sz="2000" dirty="0" smtClean="0">
                <a:latin typeface="Century Gothic" charset="0"/>
                <a:ea typeface="Century Gothic" charset="0"/>
                <a:cs typeface="Century Gothic" charset="0"/>
              </a:rPr>
              <a:t>hat is suitable </a:t>
            </a:r>
            <a:r>
              <a:rPr lang="en-US" sz="2000" dirty="0" smtClean="0">
                <a:latin typeface="Century Gothic" charset="0"/>
                <a:ea typeface="Century Gothic" charset="0"/>
                <a:cs typeface="Century Gothic" charset="0"/>
              </a:rPr>
              <a:t>for all learners and make sure it is supporting </a:t>
            </a:r>
          </a:p>
          <a:p>
            <a:r>
              <a:rPr lang="en-US" sz="2000" dirty="0" smtClean="0">
                <a:latin typeface="Century Gothic" charset="0"/>
                <a:ea typeface="Century Gothic" charset="0"/>
                <a:cs typeface="Century Gothic" charset="0"/>
              </a:rPr>
              <a:t>the students learning. </a:t>
            </a:r>
            <a:endParaRPr lang="en-US" sz="2000" dirty="0">
              <a:latin typeface="Century Gothic" charset="0"/>
              <a:ea typeface="Century Gothic" charset="0"/>
              <a:cs typeface="Century Gothic"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0724" y="2860137"/>
            <a:ext cx="5029200" cy="3465998"/>
          </a:xfrm>
          <a:prstGeom prst="rect">
            <a:avLst/>
          </a:prstGeom>
        </p:spPr>
      </p:pic>
    </p:spTree>
    <p:extLst>
      <p:ext uri="{BB962C8B-B14F-4D97-AF65-F5344CB8AC3E}">
        <p14:creationId xmlns:p14="http://schemas.microsoft.com/office/powerpoint/2010/main" val="3950411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487" y="6167735"/>
            <a:ext cx="9579428" cy="584775"/>
          </a:xfrm>
          <a:prstGeom prst="rect">
            <a:avLst/>
          </a:prstGeom>
        </p:spPr>
        <p:txBody>
          <a:bodyPr wrap="square">
            <a:spAutoFit/>
          </a:bodyPr>
          <a:lstStyle/>
          <a:p>
            <a:r>
              <a:rPr lang="en-US" sz="1600" dirty="0">
                <a:hlinkClick r:id="rId2"/>
              </a:rPr>
              <a:t>http://</a:t>
            </a:r>
            <a:r>
              <a:rPr lang="en-US" sz="1600" dirty="0" smtClean="0">
                <a:hlinkClick r:id="rId2"/>
              </a:rPr>
              <a:t>www.callscotland.org.uk/Common-Assets/ckfinder/userfiles/files/Wheel_0f_Apps_V1_0.pdf</a:t>
            </a:r>
            <a:endParaRPr lang="en-US" sz="1600" dirty="0" smtClean="0"/>
          </a:p>
          <a:p>
            <a:endParaRPr lang="en-US" sz="16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4343" y="152400"/>
            <a:ext cx="5511082" cy="5868000"/>
          </a:xfrm>
          <a:prstGeom prst="rect">
            <a:avLst/>
          </a:prstGeom>
        </p:spPr>
      </p:pic>
      <p:sp>
        <p:nvSpPr>
          <p:cNvPr id="6" name="Title 5"/>
          <p:cNvSpPr>
            <a:spLocks noGrp="1"/>
          </p:cNvSpPr>
          <p:nvPr>
            <p:ph type="title"/>
          </p:nvPr>
        </p:nvSpPr>
        <p:spPr/>
        <p:txBody>
          <a:bodyPr>
            <a:normAutofit/>
          </a:bodyPr>
          <a:lstStyle/>
          <a:p>
            <a:pPr algn="l"/>
            <a:r>
              <a:rPr lang="en-US" sz="3200" dirty="0" smtClean="0">
                <a:latin typeface="Century Gothic" charset="0"/>
                <a:ea typeface="Century Gothic" charset="0"/>
                <a:cs typeface="Century Gothic" charset="0"/>
              </a:rPr>
              <a:t>Targeted apps </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23436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764495"/>
            <a:ext cx="8229600" cy="1143000"/>
          </a:xfrm>
        </p:spPr>
        <p:txBody>
          <a:bodyPr>
            <a:normAutofit fontScale="90000"/>
          </a:bodyPr>
          <a:lstStyle/>
          <a:p>
            <a:r>
              <a:rPr lang="en-US" b="1" dirty="0" smtClean="0">
                <a:latin typeface="Century Gothic" charset="0"/>
                <a:ea typeface="Century Gothic" charset="0"/>
                <a:cs typeface="Century Gothic" charset="0"/>
              </a:rPr>
              <a:t>First iPad was released in </a:t>
            </a:r>
            <a:r>
              <a:rPr lang="en-US" sz="6000" b="1" dirty="0" smtClean="0">
                <a:latin typeface="Century Gothic" charset="0"/>
                <a:ea typeface="Century Gothic" charset="0"/>
                <a:cs typeface="Century Gothic" charset="0"/>
              </a:rPr>
              <a:t>2010</a:t>
            </a:r>
            <a:endParaRPr lang="en-US" sz="6000" b="1" dirty="0">
              <a:latin typeface="Century Gothic" charset="0"/>
              <a:ea typeface="Century Gothic" charset="0"/>
              <a:cs typeface="Century Gothic" charset="0"/>
            </a:endParaRPr>
          </a:p>
        </p:txBody>
      </p:sp>
      <p:sp>
        <p:nvSpPr>
          <p:cNvPr id="3" name="Content Placeholder 2"/>
          <p:cNvSpPr>
            <a:spLocks noGrp="1"/>
          </p:cNvSpPr>
          <p:nvPr>
            <p:ph idx="1"/>
          </p:nvPr>
        </p:nvSpPr>
        <p:spPr>
          <a:xfrm>
            <a:off x="368300" y="2425700"/>
            <a:ext cx="5936343" cy="41068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Century Gothic" charset="0"/>
                <a:ea typeface="Century Gothic" charset="0"/>
                <a:cs typeface="Century Gothic" charset="0"/>
              </a:rPr>
              <a:t>We all know iPads are exciting and there is a plethora of engaging apps,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Century Gothic" charset="0"/>
                <a:ea typeface="Century Gothic" charset="0"/>
                <a:cs typeface="Century Gothic" charset="0"/>
              </a:rPr>
              <a:t>but </a:t>
            </a:r>
            <a:r>
              <a:rPr lang="en-US" dirty="0" smtClean="0">
                <a:latin typeface="Century Gothic" charset="0"/>
                <a:ea typeface="Century Gothic" charset="0"/>
                <a:cs typeface="Century Gothic" charset="0"/>
              </a:rPr>
              <a:t>do they actually improve education?</a:t>
            </a:r>
            <a:endParaRPr lang="en-US" dirty="0">
              <a:latin typeface="Century Gothic" charset="0"/>
              <a:ea typeface="Century Gothic" charset="0"/>
              <a:cs typeface="Century Gothic" charset="0"/>
            </a:endParaRPr>
          </a:p>
        </p:txBody>
      </p:sp>
      <p:pic>
        <p:nvPicPr>
          <p:cNvPr id="4" name="Picture 4" descr="http://cdn.toucharcade.com/wp-content/uploads/2012/10/apple-ipad-mini-pr.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85114" y="2929136"/>
            <a:ext cx="2772308" cy="1730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392832">
            <a:off x="368300" y="395163"/>
            <a:ext cx="1548822" cy="369332"/>
          </a:xfrm>
          <a:prstGeom prst="rect">
            <a:avLst/>
          </a:prstGeom>
        </p:spPr>
        <p:txBody>
          <a:bodyPr wrap="none">
            <a:spAutoFit/>
          </a:bodyPr>
          <a:lstStyle/>
          <a:p>
            <a:r>
              <a:rPr lang="en-US" b="1" smtClean="0">
                <a:solidFill>
                  <a:srgbClr val="82C24A"/>
                </a:solidFill>
                <a:latin typeface="Century Gothic" charset="0"/>
                <a:ea typeface="Century Gothic" charset="0"/>
                <a:cs typeface="Century Gothic" charset="0"/>
              </a:rPr>
              <a:t>Remember! </a:t>
            </a:r>
            <a:endParaRPr lang="en-US" dirty="0">
              <a:solidFill>
                <a:srgbClr val="82C24A"/>
              </a:solidFill>
            </a:endParaRPr>
          </a:p>
        </p:txBody>
      </p:sp>
    </p:spTree>
    <p:extLst>
      <p:ext uri="{BB962C8B-B14F-4D97-AF65-F5344CB8AC3E}">
        <p14:creationId xmlns:p14="http://schemas.microsoft.com/office/powerpoint/2010/main" val="155151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83145">
            <a:off x="-25400" y="465137"/>
            <a:ext cx="2654300" cy="1143000"/>
          </a:xfrm>
        </p:spPr>
        <p:txBody>
          <a:bodyPr/>
          <a:lstStyle/>
          <a:p>
            <a:r>
              <a:rPr lang="en-US" sz="3200" b="1" dirty="0" smtClean="0">
                <a:solidFill>
                  <a:schemeClr val="accent1">
                    <a:lumMod val="75000"/>
                  </a:schemeClr>
                </a:solidFill>
                <a:latin typeface="Century Gothic" charset="0"/>
                <a:ea typeface="Century Gothic" charset="0"/>
                <a:cs typeface="Century Gothic" charset="0"/>
              </a:rPr>
              <a:t>Research</a:t>
            </a:r>
            <a:endParaRPr lang="en-US" b="1" dirty="0">
              <a:solidFill>
                <a:schemeClr val="accent1">
                  <a:lumMod val="75000"/>
                </a:schemeClr>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600200"/>
            <a:ext cx="8229600" cy="3853543"/>
          </a:xfrm>
        </p:spPr>
        <p:txBody>
          <a:bodyPr/>
          <a:lstStyle/>
          <a:p>
            <a:pPr marL="0" indent="0">
              <a:buNone/>
            </a:pPr>
            <a:r>
              <a:rPr lang="en-US" sz="2800" dirty="0" smtClean="0">
                <a:latin typeface="Century Gothic" charset="0"/>
                <a:ea typeface="Century Gothic" charset="0"/>
                <a:cs typeface="Century Gothic" charset="0"/>
              </a:rPr>
              <a:t>Research study, conducted in Auburn, Maine showed that Kindergarten students using iPads scored much higher in literacy test than students that didn’t use the device. 129 students using the iPads 137 without. </a:t>
            </a:r>
            <a:br>
              <a:rPr lang="en-US" sz="2800" dirty="0" smtClean="0">
                <a:latin typeface="Century Gothic" charset="0"/>
                <a:ea typeface="Century Gothic" charset="0"/>
                <a:cs typeface="Century Gothic" charset="0"/>
              </a:rPr>
            </a:br>
            <a:endParaRPr lang="en-US" sz="2800" dirty="0" smtClean="0">
              <a:latin typeface="Century Gothic" charset="0"/>
              <a:ea typeface="Century Gothic" charset="0"/>
              <a:cs typeface="Century Gothic" charset="0"/>
            </a:endParaRPr>
          </a:p>
          <a:p>
            <a:pPr marL="0" indent="0" algn="r">
              <a:buNone/>
            </a:pPr>
            <a:r>
              <a:rPr lang="en-US" sz="2800" dirty="0" smtClean="0">
                <a:latin typeface="Century Gothic" charset="0"/>
                <a:ea typeface="Century Gothic" charset="0"/>
                <a:cs typeface="Century Gothic" charset="0"/>
              </a:rPr>
              <a:t>Mike Muir, Auburn School,</a:t>
            </a:r>
            <a:br>
              <a:rPr lang="en-US" sz="2800" dirty="0" smtClean="0">
                <a:latin typeface="Century Gothic" charset="0"/>
                <a:ea typeface="Century Gothic" charset="0"/>
                <a:cs typeface="Century Gothic" charset="0"/>
              </a:rPr>
            </a:br>
            <a:r>
              <a:rPr lang="en-US" sz="2800" dirty="0" smtClean="0">
                <a:latin typeface="Century Gothic" charset="0"/>
                <a:ea typeface="Century Gothic" charset="0"/>
                <a:cs typeface="Century Gothic" charset="0"/>
              </a:rPr>
              <a:t> Multiple Pathways Leader</a:t>
            </a:r>
          </a:p>
        </p:txBody>
      </p:sp>
      <p:sp>
        <p:nvSpPr>
          <p:cNvPr id="4" name="TextBox 3"/>
          <p:cNvSpPr txBox="1"/>
          <p:nvPr/>
        </p:nvSpPr>
        <p:spPr>
          <a:xfrm>
            <a:off x="457200" y="5682343"/>
            <a:ext cx="8436284" cy="923330"/>
          </a:xfrm>
          <a:prstGeom prst="rect">
            <a:avLst/>
          </a:prstGeom>
          <a:noFill/>
        </p:spPr>
        <p:txBody>
          <a:bodyPr wrap="none" rtlCol="0">
            <a:spAutoFit/>
          </a:bodyPr>
          <a:lstStyle/>
          <a:p>
            <a:r>
              <a:rPr lang="en-US" dirty="0">
                <a:hlinkClick r:id="rId2"/>
              </a:rPr>
              <a:t>http://www.loopinsight.com/2012/02/17/ipad-improves-kindergartners-literacy-scores</a:t>
            </a:r>
            <a:r>
              <a:rPr lang="en-US" dirty="0" smtClean="0">
                <a:hlinkClick r:id="rId2"/>
              </a:rPr>
              <a:t>/</a:t>
            </a:r>
            <a:endParaRPr lang="en-US" dirty="0" smtClean="0"/>
          </a:p>
          <a:p>
            <a:endParaRPr lang="en-US" dirty="0"/>
          </a:p>
          <a:p>
            <a:endParaRPr lang="en-US" dirty="0"/>
          </a:p>
        </p:txBody>
      </p:sp>
    </p:spTree>
    <p:extLst>
      <p:ext uri="{BB962C8B-B14F-4D97-AF65-F5344CB8AC3E}">
        <p14:creationId xmlns:p14="http://schemas.microsoft.com/office/powerpoint/2010/main" val="200371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smtClean="0">
                <a:latin typeface="Century Gothic" charset="0"/>
                <a:ea typeface="Century Gothic" charset="0"/>
                <a:cs typeface="Century Gothic" charset="0"/>
              </a:rPr>
              <a:t>University of California Irvine medical</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smtClean="0">
                <a:latin typeface="Century Gothic" charset="0"/>
                <a:ea typeface="Century Gothic" charset="0"/>
                <a:cs typeface="Century Gothic" charset="0"/>
              </a:rPr>
              <a:t>school reported iPad equipped medical</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smtClean="0">
                <a:latin typeface="Century Gothic" charset="0"/>
                <a:ea typeface="Century Gothic" charset="0"/>
                <a:cs typeface="Century Gothic" charset="0"/>
              </a:rPr>
              <a:t>students scored 23%higher on national</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smtClean="0">
                <a:latin typeface="Century Gothic" charset="0"/>
                <a:ea typeface="Century Gothic" charset="0"/>
                <a:cs typeface="Century Gothic" charset="0"/>
              </a:rPr>
              <a:t>exams than previously unequipped</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smtClean="0">
                <a:latin typeface="Century Gothic" charset="0"/>
                <a:ea typeface="Century Gothic" charset="0"/>
                <a:cs typeface="Century Gothic" charset="0"/>
              </a:rPr>
              <a:t>classes. Even thought their incoming</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smtClean="0">
                <a:latin typeface="Century Gothic" charset="0"/>
                <a:ea typeface="Century Gothic" charset="0"/>
                <a:cs typeface="Century Gothic" charset="0"/>
              </a:rPr>
              <a:t>GPA </a:t>
            </a:r>
            <a:r>
              <a:rPr lang="en-US" dirty="0" smtClean="0">
                <a:latin typeface="Century Gothic" charset="0"/>
                <a:ea typeface="Century Gothic" charset="0"/>
                <a:cs typeface="Century Gothic" charset="0"/>
              </a:rPr>
              <a:t>scores were comparable. </a:t>
            </a:r>
            <a:endParaRPr lang="en-US" dirty="0" smtClean="0">
              <a:latin typeface="Century Gothic" charset="0"/>
              <a:ea typeface="Century Gothic" charset="0"/>
              <a:cs typeface="Century Gothic" charset="0"/>
            </a:endParaRPr>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dirty="0">
              <a:latin typeface="Century Gothic" charset="0"/>
              <a:ea typeface="Century Gothic" charset="0"/>
              <a:cs typeface="Century Gothic" charset="0"/>
            </a:endParaRPr>
          </a:p>
          <a:p>
            <a:pPr marL="514350" lvl="0" indent="-514350" defTabSz="914400">
              <a:spcBef>
                <a:spcPts val="0"/>
              </a:spcBef>
              <a:buNone/>
              <a:defRPr/>
            </a:pPr>
            <a:r>
              <a:rPr lang="en-US" sz="1800" dirty="0">
                <a:latin typeface="Century Gothic" charset="0"/>
                <a:ea typeface="Century Gothic" charset="0"/>
                <a:cs typeface="Century Gothic" charset="0"/>
                <a:hlinkClick r:id="rId2"/>
              </a:rPr>
              <a:t>http://</a:t>
            </a:r>
            <a:r>
              <a:rPr lang="en-US" sz="1800" dirty="0" smtClean="0">
                <a:latin typeface="Century Gothic" charset="0"/>
                <a:ea typeface="Century Gothic" charset="0"/>
                <a:cs typeface="Century Gothic" charset="0"/>
                <a:hlinkClick r:id="rId2"/>
              </a:rPr>
              <a:t>www.mobihealthnews.com/20311/ipad-equipped-medical-school-class-scores-23-percent-higher-on-exams</a:t>
            </a:r>
            <a:endParaRPr lang="en-US" sz="1800" dirty="0" smtClean="0">
              <a:latin typeface="Century Gothic" charset="0"/>
              <a:ea typeface="Century Gothic" charset="0"/>
              <a:cs typeface="Century Gothic" charset="0"/>
            </a:endParaRPr>
          </a:p>
          <a:p>
            <a:pPr marL="514350" lvl="0" indent="-514350" defTabSz="914400">
              <a:spcBef>
                <a:spcPts val="0"/>
              </a:spcBef>
              <a:buNone/>
              <a:defRPr/>
            </a:pPr>
            <a:endParaRPr lang="en-US" sz="1800" dirty="0" smtClean="0">
              <a:latin typeface="Century Gothic" charset="0"/>
              <a:ea typeface="Century Gothic" charset="0"/>
              <a:cs typeface="Century Gothic" charset="0"/>
            </a:endParaRPr>
          </a:p>
        </p:txBody>
      </p:sp>
      <p:sp>
        <p:nvSpPr>
          <p:cNvPr id="5" name="Title 1"/>
          <p:cNvSpPr>
            <a:spLocks noGrp="1"/>
          </p:cNvSpPr>
          <p:nvPr>
            <p:ph type="title"/>
          </p:nvPr>
        </p:nvSpPr>
        <p:spPr>
          <a:xfrm rot="20583145">
            <a:off x="-25400" y="465137"/>
            <a:ext cx="2654300" cy="1143000"/>
          </a:xfrm>
        </p:spPr>
        <p:txBody>
          <a:bodyPr/>
          <a:lstStyle/>
          <a:p>
            <a:r>
              <a:rPr lang="en-US" sz="3200" b="1" dirty="0" smtClean="0">
                <a:solidFill>
                  <a:schemeClr val="accent1">
                    <a:lumMod val="75000"/>
                  </a:schemeClr>
                </a:solidFill>
                <a:latin typeface="Century Gothic" charset="0"/>
                <a:ea typeface="Century Gothic" charset="0"/>
                <a:cs typeface="Century Gothic" charset="0"/>
              </a:rPr>
              <a:t>Research</a:t>
            </a:r>
            <a:endParaRPr lang="en-US" b="1" dirty="0">
              <a:solidFill>
                <a:schemeClr val="accent1">
                  <a:lumMod val="7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4111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00466"/>
            <a:ext cx="8251371" cy="803048"/>
          </a:xfrm>
        </p:spPr>
        <p:txBody>
          <a:bodyPr/>
          <a:lstStyle/>
          <a:p>
            <a:pPr algn="l"/>
            <a:r>
              <a:rPr lang="en-US" sz="3200" b="1" dirty="0" smtClean="0">
                <a:latin typeface="Century Gothic" charset="0"/>
                <a:ea typeface="Century Gothic" charset="0"/>
                <a:cs typeface="Century Gothic" charset="0"/>
              </a:rPr>
              <a:t>Literacy</a:t>
            </a:r>
            <a:endParaRPr lang="en-US" b="1" dirty="0">
              <a:latin typeface="Century Gothic" charset="0"/>
              <a:ea typeface="Century Gothic" charset="0"/>
              <a:cs typeface="Century Gothic" charset="0"/>
            </a:endParaRPr>
          </a:p>
        </p:txBody>
      </p:sp>
      <p:sp>
        <p:nvSpPr>
          <p:cNvPr id="3" name="Content Placeholder 2"/>
          <p:cNvSpPr>
            <a:spLocks noGrp="1"/>
          </p:cNvSpPr>
          <p:nvPr>
            <p:ph idx="1"/>
          </p:nvPr>
        </p:nvSpPr>
        <p:spPr>
          <a:xfrm>
            <a:off x="195943" y="1230086"/>
            <a:ext cx="8490857" cy="5290457"/>
          </a:xfrm>
        </p:spPr>
        <p:txBody>
          <a:bodyPr>
            <a:normAutofit/>
          </a:bodyPr>
          <a:lstStyle/>
          <a:p>
            <a:pPr marL="203200" indent="0" defTabSz="914400">
              <a:spcBef>
                <a:spcPts val="0"/>
              </a:spcBef>
              <a:buClr>
                <a:srgbClr val="000000"/>
              </a:buClr>
              <a:buNone/>
            </a:pPr>
            <a:r>
              <a:rPr lang="en-GB" sz="2400" kern="0" dirty="0" smtClean="0">
                <a:solidFill>
                  <a:srgbClr val="000000"/>
                </a:solidFill>
                <a:latin typeface="Century Gothic" charset="0"/>
                <a:ea typeface="Century Gothic" charset="0"/>
                <a:cs typeface="Century Gothic" charset="0"/>
                <a:sym typeface="Calibri"/>
              </a:rPr>
              <a:t>The </a:t>
            </a:r>
            <a:r>
              <a:rPr lang="en-GB" sz="2400" kern="0" dirty="0" smtClean="0">
                <a:solidFill>
                  <a:srgbClr val="000000"/>
                </a:solidFill>
                <a:latin typeface="Century Gothic" charset="0"/>
                <a:ea typeface="Century Gothic" charset="0"/>
                <a:cs typeface="Century Gothic" charset="0"/>
                <a:sym typeface="Calibri"/>
              </a:rPr>
              <a:t>development of Literacy skills is central to all </a:t>
            </a:r>
            <a:r>
              <a:rPr lang="en-GB" sz="2400" kern="0" dirty="0" smtClean="0">
                <a:solidFill>
                  <a:srgbClr val="000000"/>
                </a:solidFill>
                <a:latin typeface="Century Gothic" charset="0"/>
                <a:ea typeface="Century Gothic" charset="0"/>
                <a:cs typeface="Century Gothic" charset="0"/>
                <a:sym typeface="Calibri"/>
              </a:rPr>
              <a:t>learning for all students.</a:t>
            </a:r>
            <a:endParaRPr lang="en-GB" sz="2400" kern="0" dirty="0" smtClean="0">
              <a:solidFill>
                <a:srgbClr val="000000"/>
              </a:solidFill>
              <a:latin typeface="Century Gothic" charset="0"/>
              <a:ea typeface="Century Gothic" charset="0"/>
              <a:cs typeface="Century Gothic" charset="0"/>
              <a:sym typeface="Calibri"/>
            </a:endParaRPr>
          </a:p>
          <a:p>
            <a:pPr marL="203200" indent="0" defTabSz="914400">
              <a:spcBef>
                <a:spcPts val="0"/>
              </a:spcBef>
              <a:buClr>
                <a:srgbClr val="000000"/>
              </a:buClr>
              <a:buNone/>
            </a:pPr>
            <a:endParaRPr lang="en-GB" sz="2400" kern="0" dirty="0" smtClean="0">
              <a:solidFill>
                <a:srgbClr val="000000"/>
              </a:solidFill>
              <a:latin typeface="Century Gothic" charset="0"/>
              <a:ea typeface="Century Gothic" charset="0"/>
              <a:cs typeface="Century Gothic" charset="0"/>
              <a:sym typeface="Calibri"/>
            </a:endParaRPr>
          </a:p>
          <a:p>
            <a:pPr marL="203200" indent="0" defTabSz="914400">
              <a:spcBef>
                <a:spcPts val="0"/>
              </a:spcBef>
              <a:buClr>
                <a:srgbClr val="000000"/>
              </a:buClr>
              <a:buNone/>
            </a:pPr>
            <a:r>
              <a:rPr lang="en-GB" sz="2400" kern="0" dirty="0" smtClean="0">
                <a:solidFill>
                  <a:srgbClr val="000000"/>
                </a:solidFill>
                <a:latin typeface="Century Gothic" charset="0"/>
                <a:ea typeface="Century Gothic" charset="0"/>
                <a:cs typeface="Century Gothic" charset="0"/>
                <a:sym typeface="Calibri"/>
              </a:rPr>
              <a:t>These skills are developed when th</a:t>
            </a:r>
            <a:r>
              <a:rPr lang="en-GB" sz="2400" kern="0" dirty="0" smtClean="0">
                <a:solidFill>
                  <a:srgbClr val="000000"/>
                </a:solidFill>
                <a:latin typeface="Century Gothic" charset="0"/>
                <a:ea typeface="Century Gothic" charset="0"/>
                <a:cs typeface="Century Gothic" charset="0"/>
                <a:sym typeface="Calibri"/>
              </a:rPr>
              <a:t>e student learns to:</a:t>
            </a:r>
            <a:endParaRPr lang="en-GB" sz="2400" kern="0" dirty="0" smtClean="0">
              <a:solidFill>
                <a:srgbClr val="000000"/>
              </a:solidFill>
              <a:latin typeface="Century Gothic" charset="0"/>
              <a:ea typeface="Century Gothic" charset="0"/>
              <a:cs typeface="Century Gothic" charset="0"/>
              <a:sym typeface="Calibri"/>
            </a:endParaRPr>
          </a:p>
          <a:p>
            <a:pPr marL="203200" indent="0" defTabSz="914400">
              <a:spcBef>
                <a:spcPts val="0"/>
              </a:spcBef>
              <a:buClr>
                <a:srgbClr val="000000"/>
              </a:buClr>
              <a:buNone/>
            </a:pPr>
            <a:endParaRPr lang="en-GB" sz="2400" kern="0" dirty="0" smtClean="0">
              <a:solidFill>
                <a:srgbClr val="000000"/>
              </a:solidFill>
              <a:latin typeface="Century Gothic" charset="0"/>
              <a:ea typeface="Century Gothic" charset="0"/>
              <a:cs typeface="Century Gothic" charset="0"/>
              <a:sym typeface="Calibri"/>
            </a:endParaRPr>
          </a:p>
          <a:p>
            <a:pPr marL="203200" indent="0" algn="ctr" defTabSz="914400">
              <a:spcBef>
                <a:spcPts val="0"/>
              </a:spcBef>
              <a:buClr>
                <a:srgbClr val="000000"/>
              </a:buClr>
              <a:buNone/>
            </a:pPr>
            <a:endParaRPr lang="en-GB" sz="2400" kern="0" dirty="0" smtClean="0">
              <a:solidFill>
                <a:srgbClr val="000000"/>
              </a:solidFill>
              <a:latin typeface="Century Gothic" charset="0"/>
              <a:ea typeface="Century Gothic" charset="0"/>
              <a:cs typeface="Century Gothic" charset="0"/>
              <a:sym typeface="Calibri"/>
            </a:endParaRPr>
          </a:p>
          <a:p>
            <a:pPr marL="203200" indent="0" algn="ctr" defTabSz="914400">
              <a:spcBef>
                <a:spcPts val="0"/>
              </a:spcBef>
              <a:buClr>
                <a:srgbClr val="000000"/>
              </a:buClr>
              <a:buNone/>
            </a:pPr>
            <a:endParaRPr lang="en-GB" sz="2400" kern="0" dirty="0">
              <a:solidFill>
                <a:srgbClr val="000000"/>
              </a:solidFill>
              <a:latin typeface="Century Gothic" charset="0"/>
              <a:ea typeface="Century Gothic" charset="0"/>
              <a:cs typeface="Century Gothic" charset="0"/>
              <a:sym typeface="Calibri"/>
            </a:endParaRPr>
          </a:p>
          <a:p>
            <a:pPr marL="203200" indent="0" algn="ctr" defTabSz="914400">
              <a:spcBef>
                <a:spcPts val="0"/>
              </a:spcBef>
              <a:buClr>
                <a:srgbClr val="000000"/>
              </a:buClr>
              <a:buNone/>
            </a:pPr>
            <a:endParaRPr lang="en-GB" sz="2400" kern="0" dirty="0" smtClean="0">
              <a:solidFill>
                <a:srgbClr val="000000"/>
              </a:solidFill>
              <a:latin typeface="Century Gothic" charset="0"/>
              <a:ea typeface="Century Gothic" charset="0"/>
              <a:cs typeface="Century Gothic" charset="0"/>
              <a:sym typeface="Calibri"/>
            </a:endParaRPr>
          </a:p>
          <a:p>
            <a:pPr marL="203200" indent="0" algn="ctr" defTabSz="914400">
              <a:spcBef>
                <a:spcPts val="0"/>
              </a:spcBef>
              <a:buClr>
                <a:srgbClr val="000000"/>
              </a:buClr>
              <a:buNone/>
            </a:pPr>
            <a:endParaRPr lang="en-GB" sz="2400" kern="0" dirty="0" smtClean="0">
              <a:solidFill>
                <a:srgbClr val="000000"/>
              </a:solidFill>
              <a:latin typeface="Century Gothic" charset="0"/>
              <a:ea typeface="Century Gothic" charset="0"/>
              <a:cs typeface="Century Gothic" charset="0"/>
              <a:sym typeface="Calibri"/>
            </a:endParaRPr>
          </a:p>
          <a:p>
            <a:pPr marL="203200" indent="0" algn="ctr" defTabSz="914400">
              <a:spcBef>
                <a:spcPts val="0"/>
              </a:spcBef>
              <a:buClr>
                <a:srgbClr val="000000"/>
              </a:buClr>
              <a:buNone/>
            </a:pPr>
            <a:endParaRPr lang="en-GB" sz="2400" kern="0" dirty="0">
              <a:solidFill>
                <a:srgbClr val="000000"/>
              </a:solidFill>
              <a:latin typeface="Century Gothic" charset="0"/>
              <a:ea typeface="Century Gothic" charset="0"/>
              <a:cs typeface="Century Gothic" charset="0"/>
              <a:sym typeface="Calibri"/>
            </a:endParaRPr>
          </a:p>
          <a:p>
            <a:pPr marL="203200" indent="0" algn="ctr" defTabSz="914400">
              <a:spcBef>
                <a:spcPts val="0"/>
              </a:spcBef>
              <a:buClr>
                <a:srgbClr val="000000"/>
              </a:buClr>
              <a:buNone/>
            </a:pPr>
            <a:r>
              <a:rPr lang="en-GB" sz="2400" kern="0" dirty="0" smtClean="0">
                <a:solidFill>
                  <a:srgbClr val="000000"/>
                </a:solidFill>
                <a:latin typeface="Century Gothic" charset="0"/>
                <a:ea typeface="Century Gothic" charset="0"/>
                <a:cs typeface="Century Gothic" charset="0"/>
                <a:sym typeface="Calibri"/>
              </a:rPr>
              <a:t>“</a:t>
            </a:r>
            <a:r>
              <a:rPr lang="en-GB" sz="2400" kern="0" dirty="0">
                <a:solidFill>
                  <a:srgbClr val="000000"/>
                </a:solidFill>
                <a:latin typeface="Century Gothic" charset="0"/>
                <a:ea typeface="Century Gothic" charset="0"/>
                <a:cs typeface="Century Gothic" charset="0"/>
                <a:sym typeface="Calibri"/>
              </a:rPr>
              <a:t>Literacy includes the ability to use and understand spoken language, print, writing and digital media.”</a:t>
            </a:r>
            <a:endParaRPr lang="en-GB" sz="1800" kern="0" dirty="0">
              <a:solidFill>
                <a:srgbClr val="000000"/>
              </a:solidFill>
              <a:latin typeface="Century Gothic" charset="0"/>
              <a:ea typeface="Century Gothic" charset="0"/>
              <a:cs typeface="Century Gothic" charset="0"/>
              <a:sym typeface="Calibri"/>
            </a:endParaRPr>
          </a:p>
          <a:p>
            <a:pPr marL="203200" indent="0" algn="r" defTabSz="914400">
              <a:spcBef>
                <a:spcPts val="0"/>
              </a:spcBef>
              <a:buClr>
                <a:srgbClr val="000000"/>
              </a:buClr>
              <a:buNone/>
            </a:pPr>
            <a:r>
              <a:rPr lang="en-GB" sz="1800" kern="0" dirty="0">
                <a:solidFill>
                  <a:srgbClr val="000000"/>
                </a:solidFill>
                <a:latin typeface="Century Gothic" charset="0"/>
                <a:ea typeface="Century Gothic" charset="0"/>
                <a:cs typeface="Century Gothic" charset="0"/>
                <a:sym typeface="Arial"/>
                <a:hlinkClick r:id="rId2"/>
              </a:rPr>
              <a:t>Literacy and Numeracy for Learning and Life: 2011: 8</a:t>
            </a:r>
            <a:endParaRPr lang="en-GB" sz="1800" kern="0" dirty="0">
              <a:solidFill>
                <a:srgbClr val="000000"/>
              </a:solidFill>
              <a:latin typeface="Century Gothic" charset="0"/>
              <a:ea typeface="Century Gothic" charset="0"/>
              <a:cs typeface="Century Gothic" charset="0"/>
              <a:sym typeface="Arial"/>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0762" y="2971800"/>
            <a:ext cx="5472737" cy="2191029"/>
          </a:xfrm>
          <a:prstGeom prst="rect">
            <a:avLst/>
          </a:prstGeom>
        </p:spPr>
      </p:pic>
    </p:spTree>
    <p:extLst>
      <p:ext uri="{BB962C8B-B14F-4D97-AF65-F5344CB8AC3E}">
        <p14:creationId xmlns:p14="http://schemas.microsoft.com/office/powerpoint/2010/main" val="379694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5824" y="980944"/>
            <a:ext cx="5880136" cy="954107"/>
          </a:xfrm>
          <a:prstGeom prst="rect">
            <a:avLst/>
          </a:prstGeom>
          <a:noFill/>
        </p:spPr>
        <p:txBody>
          <a:bodyPr wrap="none" rtlCol="0">
            <a:spAutoFit/>
          </a:bodyPr>
          <a:lstStyle/>
          <a:p>
            <a:r>
              <a:rPr lang="en-US" sz="2800" b="1" dirty="0" smtClean="0">
                <a:latin typeface="Century Gothic" charset="0"/>
                <a:ea typeface="Century Gothic" charset="0"/>
                <a:cs typeface="Century Gothic" charset="0"/>
              </a:rPr>
              <a:t>During this module we will cover </a:t>
            </a:r>
          </a:p>
          <a:p>
            <a:r>
              <a:rPr lang="en-US" sz="2800" b="1" dirty="0" smtClean="0">
                <a:latin typeface="Century Gothic" charset="0"/>
                <a:ea typeface="Century Gothic" charset="0"/>
                <a:cs typeface="Century Gothic" charset="0"/>
              </a:rPr>
              <a:t>these Literacy Apps</a:t>
            </a:r>
            <a:endParaRPr lang="en-US" sz="2800" b="1" dirty="0">
              <a:latin typeface="Century Gothic" charset="0"/>
              <a:ea typeface="Century Gothic" charset="0"/>
              <a:cs typeface="Century Gothic" charset="0"/>
            </a:endParaRPr>
          </a:p>
        </p:txBody>
      </p:sp>
      <p:grpSp>
        <p:nvGrpSpPr>
          <p:cNvPr id="13" name="Group 12"/>
          <p:cNvGrpSpPr/>
          <p:nvPr/>
        </p:nvGrpSpPr>
        <p:grpSpPr>
          <a:xfrm>
            <a:off x="2049219" y="2210981"/>
            <a:ext cx="4438536" cy="902928"/>
            <a:chOff x="2310477" y="1917070"/>
            <a:chExt cx="4313500" cy="902928"/>
          </a:xfrm>
        </p:grpSpPr>
        <p:pic>
          <p:nvPicPr>
            <p:cNvPr id="3" name="Picture 2">
              <a:hlinkClick r:id="rId2"/>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0477" y="1917070"/>
              <a:ext cx="787003" cy="877253"/>
            </a:xfrm>
            <a:prstGeom prst="rect">
              <a:avLst/>
            </a:prstGeom>
            <a:noFill/>
            <a:ln>
              <a:noFill/>
            </a:ln>
          </p:spPr>
        </p:pic>
        <p:sp>
          <p:nvSpPr>
            <p:cNvPr id="7" name="TextBox 6"/>
            <p:cNvSpPr txBox="1"/>
            <p:nvPr/>
          </p:nvSpPr>
          <p:spPr>
            <a:xfrm>
              <a:off x="3637326" y="2009127"/>
              <a:ext cx="2986651" cy="677108"/>
            </a:xfrm>
            <a:prstGeom prst="rect">
              <a:avLst/>
            </a:prstGeom>
            <a:noFill/>
          </p:spPr>
          <p:txBody>
            <a:bodyPr wrap="square" rtlCol="0">
              <a:spAutoFit/>
            </a:bodyPr>
            <a:lstStyle/>
            <a:p>
              <a:r>
                <a:rPr lang="en-US" sz="2000" b="1" dirty="0" smtClean="0">
                  <a:latin typeface="Century Gothic" charset="0"/>
                  <a:ea typeface="Century Gothic" charset="0"/>
                  <a:cs typeface="Century Gothic" charset="0"/>
                  <a:hlinkClick r:id="rId2"/>
                </a:rPr>
                <a:t>Claro ScanPen </a:t>
              </a:r>
              <a:r>
                <a:rPr lang="en-US" sz="2000" b="1" dirty="0" smtClean="0">
                  <a:latin typeface="Century Gothic" charset="0"/>
                  <a:ea typeface="Century Gothic" charset="0"/>
                  <a:cs typeface="Century Gothic" charset="0"/>
                </a:rPr>
                <a:t/>
              </a:r>
              <a:br>
                <a:rPr lang="en-US" sz="2000" b="1" dirty="0" smtClean="0">
                  <a:latin typeface="Century Gothic" charset="0"/>
                  <a:ea typeface="Century Gothic" charset="0"/>
                  <a:cs typeface="Century Gothic" charset="0"/>
                </a:rPr>
              </a:br>
              <a:r>
                <a:rPr lang="en-US" dirty="0" smtClean="0">
                  <a:latin typeface="Century Gothic" charset="0"/>
                  <a:ea typeface="Century Gothic" charset="0"/>
                  <a:cs typeface="Century Gothic" charset="0"/>
                </a:rPr>
                <a:t>Text </a:t>
              </a:r>
              <a:r>
                <a:rPr lang="en-US" dirty="0" smtClean="0">
                  <a:latin typeface="Century Gothic" charset="0"/>
                  <a:ea typeface="Century Gothic" charset="0"/>
                  <a:cs typeface="Century Gothic" charset="0"/>
                </a:rPr>
                <a:t>to Speech </a:t>
              </a:r>
              <a:endParaRPr lang="en-US" sz="2000" dirty="0">
                <a:latin typeface="Century Gothic" charset="0"/>
                <a:ea typeface="Century Gothic" charset="0"/>
                <a:cs typeface="Century Gothic" charset="0"/>
              </a:endParaRPr>
            </a:p>
          </p:txBody>
        </p:sp>
        <p:sp>
          <p:nvSpPr>
            <p:cNvPr id="8" name="TextBox 7"/>
            <p:cNvSpPr txBox="1"/>
            <p:nvPr/>
          </p:nvSpPr>
          <p:spPr>
            <a:xfrm>
              <a:off x="3275037" y="2542999"/>
              <a:ext cx="184731" cy="276999"/>
            </a:xfrm>
            <a:prstGeom prst="rect">
              <a:avLst/>
            </a:prstGeom>
            <a:noFill/>
          </p:spPr>
          <p:txBody>
            <a:bodyPr wrap="none" rtlCol="0">
              <a:spAutoFit/>
            </a:bodyPr>
            <a:lstStyle/>
            <a:p>
              <a:endParaRPr lang="en-US" sz="1200" b="1" dirty="0">
                <a:latin typeface="Century Gothic" charset="0"/>
                <a:ea typeface="Century Gothic" charset="0"/>
                <a:cs typeface="Century Gothic" charset="0"/>
              </a:endParaRPr>
            </a:p>
          </p:txBody>
        </p:sp>
      </p:grpSp>
      <p:grpSp>
        <p:nvGrpSpPr>
          <p:cNvPr id="14" name="Group 13"/>
          <p:cNvGrpSpPr/>
          <p:nvPr/>
        </p:nvGrpSpPr>
        <p:grpSpPr>
          <a:xfrm>
            <a:off x="2036655" y="3273170"/>
            <a:ext cx="5775384" cy="877253"/>
            <a:chOff x="2297912" y="2979259"/>
            <a:chExt cx="5775384" cy="877253"/>
          </a:xfrm>
        </p:grpSpPr>
        <p:pic>
          <p:nvPicPr>
            <p:cNvPr id="4" name="Picture 3">
              <a:hlinkClick r:id="rId4"/>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97912" y="2979259"/>
              <a:ext cx="784800" cy="877253"/>
            </a:xfrm>
            <a:prstGeom prst="rect">
              <a:avLst/>
            </a:prstGeom>
            <a:noFill/>
            <a:ln>
              <a:noFill/>
            </a:ln>
          </p:spPr>
        </p:pic>
        <p:sp>
          <p:nvSpPr>
            <p:cNvPr id="9" name="TextBox 8"/>
            <p:cNvSpPr txBox="1"/>
            <p:nvPr/>
          </p:nvSpPr>
          <p:spPr>
            <a:xfrm>
              <a:off x="3634260" y="3037586"/>
              <a:ext cx="4439036" cy="677108"/>
            </a:xfrm>
            <a:prstGeom prst="rect">
              <a:avLst/>
            </a:prstGeom>
            <a:noFill/>
          </p:spPr>
          <p:txBody>
            <a:bodyPr wrap="none" rtlCol="0">
              <a:spAutoFit/>
            </a:bodyPr>
            <a:lstStyle/>
            <a:p>
              <a:r>
                <a:rPr lang="en-US" sz="2000" b="1" dirty="0" smtClean="0">
                  <a:latin typeface="Century Gothic" charset="0"/>
                  <a:ea typeface="Century Gothic" charset="0"/>
                  <a:cs typeface="Century Gothic" charset="0"/>
                  <a:hlinkClick r:id="rId4"/>
                </a:rPr>
                <a:t>SnapT</a:t>
              </a:r>
              <a:r>
                <a:rPr lang="en-US" sz="2000" b="1" dirty="0" smtClean="0">
                  <a:latin typeface="Century Gothic" charset="0"/>
                  <a:ea typeface="Century Gothic" charset="0"/>
                  <a:cs typeface="Century Gothic" charset="0"/>
                  <a:hlinkClick r:id="rId4"/>
                </a:rPr>
                <a:t>ype</a:t>
              </a:r>
              <a:r>
                <a:rPr lang="en-US" sz="2000" b="1" dirty="0" smtClean="0">
                  <a:latin typeface="Century Gothic" charset="0"/>
                  <a:ea typeface="Century Gothic" charset="0"/>
                  <a:cs typeface="Century Gothic" charset="0"/>
                </a:rPr>
                <a:t/>
              </a:r>
              <a:br>
                <a:rPr lang="en-US" sz="2000" b="1" dirty="0" smtClean="0">
                  <a:latin typeface="Century Gothic" charset="0"/>
                  <a:ea typeface="Century Gothic" charset="0"/>
                  <a:cs typeface="Century Gothic" charset="0"/>
                </a:rPr>
              </a:br>
              <a:r>
                <a:rPr lang="en-US" dirty="0" smtClean="0">
                  <a:latin typeface="Century Gothic" charset="0"/>
                  <a:ea typeface="Century Gothic" charset="0"/>
                  <a:cs typeface="Century Gothic" charset="0"/>
                </a:rPr>
                <a:t>Content engagement support writing </a:t>
              </a:r>
              <a:endParaRPr lang="en-US" dirty="0">
                <a:latin typeface="Century Gothic" charset="0"/>
                <a:ea typeface="Century Gothic" charset="0"/>
                <a:cs typeface="Century Gothic" charset="0"/>
              </a:endParaRPr>
            </a:p>
          </p:txBody>
        </p:sp>
      </p:grpSp>
      <p:grpSp>
        <p:nvGrpSpPr>
          <p:cNvPr id="17" name="Group 16"/>
          <p:cNvGrpSpPr/>
          <p:nvPr/>
        </p:nvGrpSpPr>
        <p:grpSpPr>
          <a:xfrm>
            <a:off x="2036655" y="4335359"/>
            <a:ext cx="4766944" cy="884800"/>
            <a:chOff x="2297912" y="4041448"/>
            <a:chExt cx="4766944" cy="884800"/>
          </a:xfrm>
        </p:grpSpPr>
        <p:sp>
          <p:nvSpPr>
            <p:cNvPr id="10" name="TextBox 9"/>
            <p:cNvSpPr txBox="1"/>
            <p:nvPr/>
          </p:nvSpPr>
          <p:spPr>
            <a:xfrm>
              <a:off x="3675787" y="4119505"/>
              <a:ext cx="3389069" cy="677108"/>
            </a:xfrm>
            <a:prstGeom prst="rect">
              <a:avLst/>
            </a:prstGeom>
            <a:noFill/>
          </p:spPr>
          <p:txBody>
            <a:bodyPr wrap="none" rtlCol="0">
              <a:spAutoFit/>
            </a:bodyPr>
            <a:lstStyle/>
            <a:p>
              <a:r>
                <a:rPr lang="en-US" sz="2000" b="1" dirty="0" smtClean="0">
                  <a:latin typeface="Century Gothic" charset="0"/>
                  <a:ea typeface="Century Gothic" charset="0"/>
                  <a:cs typeface="Century Gothic" charset="0"/>
                  <a:hlinkClick r:id="rId6"/>
                </a:rPr>
                <a:t>Page : Ginger </a:t>
              </a:r>
              <a:r>
                <a:rPr lang="en-US" sz="2000" b="1" dirty="0" smtClean="0">
                  <a:latin typeface="Century Gothic" charset="0"/>
                  <a:ea typeface="Century Gothic" charset="0"/>
                  <a:cs typeface="Century Gothic" charset="0"/>
                </a:rPr>
                <a:t/>
              </a:r>
              <a:br>
                <a:rPr lang="en-US" sz="2000" b="1" dirty="0" smtClean="0">
                  <a:latin typeface="Century Gothic" charset="0"/>
                  <a:ea typeface="Century Gothic" charset="0"/>
                  <a:cs typeface="Century Gothic" charset="0"/>
                </a:rPr>
              </a:br>
              <a:r>
                <a:rPr lang="en-US" dirty="0" smtClean="0">
                  <a:latin typeface="Century Gothic" charset="0"/>
                  <a:ea typeface="Century Gothic" charset="0"/>
                  <a:cs typeface="Century Gothic" charset="0"/>
                </a:rPr>
                <a:t>Spelling </a:t>
              </a:r>
              <a:r>
                <a:rPr lang="en-US" dirty="0" smtClean="0">
                  <a:latin typeface="Century Gothic" charset="0"/>
                  <a:ea typeface="Century Gothic" charset="0"/>
                  <a:cs typeface="Century Gothic" charset="0"/>
                </a:rPr>
                <a:t>&amp; Grammar </a:t>
              </a:r>
              <a:r>
                <a:rPr lang="en-US" dirty="0" smtClean="0">
                  <a:latin typeface="Century Gothic" charset="0"/>
                  <a:ea typeface="Century Gothic" charset="0"/>
                  <a:cs typeface="Century Gothic" charset="0"/>
                </a:rPr>
                <a:t>support</a:t>
              </a:r>
              <a:r>
                <a:rPr lang="en-US" dirty="0" smtClean="0">
                  <a:latin typeface="Century Gothic" charset="0"/>
                  <a:ea typeface="Century Gothic" charset="0"/>
                  <a:cs typeface="Century Gothic" charset="0"/>
                </a:rPr>
                <a:t> </a:t>
              </a:r>
              <a:endParaRPr lang="en-US" sz="2000" dirty="0">
                <a:latin typeface="Century Gothic" charset="0"/>
                <a:ea typeface="Century Gothic" charset="0"/>
                <a:cs typeface="Century Gothic" charset="0"/>
              </a:endParaRPr>
            </a:p>
          </p:txBody>
        </p:sp>
        <p:grpSp>
          <p:nvGrpSpPr>
            <p:cNvPr id="16" name="Group 15"/>
            <p:cNvGrpSpPr/>
            <p:nvPr/>
          </p:nvGrpSpPr>
          <p:grpSpPr>
            <a:xfrm>
              <a:off x="2297912" y="4041448"/>
              <a:ext cx="784800" cy="884800"/>
              <a:chOff x="2297912" y="4041448"/>
              <a:chExt cx="784800" cy="884800"/>
            </a:xfrm>
          </p:grpSpPr>
          <p:pic>
            <p:nvPicPr>
              <p:cNvPr id="5" name="Picture 4">
                <a:hlinkClick r:id="rId6"/>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97912" y="4041448"/>
                <a:ext cx="784800" cy="864000"/>
              </a:xfrm>
              <a:prstGeom prst="rect">
                <a:avLst/>
              </a:prstGeom>
              <a:noFill/>
              <a:ln>
                <a:noFill/>
              </a:ln>
            </p:spPr>
          </p:pic>
          <p:sp>
            <p:nvSpPr>
              <p:cNvPr id="12" name="TextBox 11"/>
              <p:cNvSpPr txBox="1"/>
              <p:nvPr/>
            </p:nvSpPr>
            <p:spPr>
              <a:xfrm>
                <a:off x="2418483" y="4649249"/>
                <a:ext cx="570990" cy="276999"/>
              </a:xfrm>
              <a:prstGeom prst="rect">
                <a:avLst/>
              </a:prstGeom>
              <a:noFill/>
            </p:spPr>
            <p:txBody>
              <a:bodyPr wrap="none" rtlCol="0">
                <a:spAutoFit/>
              </a:bodyPr>
              <a:lstStyle/>
              <a:p>
                <a:r>
                  <a:rPr lang="en-US" sz="1200" b="1" smtClean="0">
                    <a:solidFill>
                      <a:schemeClr val="bg1"/>
                    </a:solidFill>
                    <a:latin typeface="Century Gothic" charset="0"/>
                    <a:ea typeface="Century Gothic" charset="0"/>
                    <a:cs typeface="Century Gothic" charset="0"/>
                  </a:rPr>
                  <a:t>Page</a:t>
                </a:r>
                <a:endParaRPr lang="en-US" sz="1200" b="1" dirty="0">
                  <a:solidFill>
                    <a:schemeClr val="bg1"/>
                  </a:solidFill>
                  <a:latin typeface="Century Gothic" charset="0"/>
                  <a:ea typeface="Century Gothic" charset="0"/>
                  <a:cs typeface="Century Gothic" charset="0"/>
                </a:endParaRPr>
              </a:p>
            </p:txBody>
          </p:sp>
        </p:grpSp>
      </p:grpSp>
    </p:spTree>
    <p:extLst>
      <p:ext uri="{BB962C8B-B14F-4D97-AF65-F5344CB8AC3E}">
        <p14:creationId xmlns:p14="http://schemas.microsoft.com/office/powerpoint/2010/main" val="86391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1842</TotalTime>
  <Words>232</Words>
  <Application>Microsoft Macintosh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Arial</vt:lpstr>
      <vt:lpstr>Office Theme</vt:lpstr>
      <vt:lpstr>Building Literacy Skills</vt:lpstr>
      <vt:lpstr>Module Overview  </vt:lpstr>
      <vt:lpstr>Building Literacy Skills</vt:lpstr>
      <vt:lpstr>Targeted apps </vt:lpstr>
      <vt:lpstr>First iPad was released in 2010</vt:lpstr>
      <vt:lpstr>Research</vt:lpstr>
      <vt:lpstr>Research</vt:lpstr>
      <vt:lpstr>Literacy</vt:lpstr>
      <vt:lpstr>PowerPoint Presentation</vt:lpstr>
    </vt:vector>
  </TitlesOfParts>
  <Company>EM</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 for teaching and learning</dc:title>
  <dc:creator>Eileen Murphy</dc:creator>
  <cp:lastModifiedBy>Sarah Boland</cp:lastModifiedBy>
  <cp:revision>97</cp:revision>
  <dcterms:created xsi:type="dcterms:W3CDTF">2016-05-01T14:27:00Z</dcterms:created>
  <dcterms:modified xsi:type="dcterms:W3CDTF">2017-09-09T12:16:59Z</dcterms:modified>
</cp:coreProperties>
</file>