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70" r:id="rId6"/>
    <p:sldId id="269" r:id="rId7"/>
    <p:sldId id="268" r:id="rId8"/>
    <p:sldId id="267" r:id="rId9"/>
    <p:sldId id="266" r:id="rId10"/>
    <p:sldId id="265" r:id="rId11"/>
    <p:sldId id="26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8832" autoAdjust="0"/>
  </p:normalViewPr>
  <p:slideViewPr>
    <p:cSldViewPr snapToGrid="0">
      <p:cViewPr varScale="1">
        <p:scale>
          <a:sx n="55" d="100"/>
          <a:sy n="55" d="100"/>
        </p:scale>
        <p:origin x="12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71C77-815D-F44E-8613-10DDF52CFAD7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92E9B-716F-A446-835C-6571E8A1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6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List: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AccountableAdaptableAdventurousAlertAmbitiousAppropriateAssertiveAstuteAttentiveAuthenticAwareBraveryCalmCandidCapableCertainCharismaticClearCollaborativeCommittedCommunicatorCompassionComradeshipConnectedConsciousConsiderateConsistentContributesCooperativeCourageousCreativeCuriousDedicatedDeterminedDiplomaticDirectiveDisciplinedDynamicEasygoingEffectiveEfficientEmpatheticEmpowersEnergeticEnthusiasticEthicalExcitedExpressiveFacilitatesFairnessFaithfulFearlessFlexibleFriendlyGenerativeGenerosityGratitudeHappyHard WorkingHonestHonorableHumorousImaginativeImmaculateIndependentInitiatesInnovativeInquiringInquiringIntegratesIntegrityIntelligentIntentionalInterestedIntimateJoyfulKnowledgeableLeadingListenerLivelyLogicalLovingLoyalManages Time WellNetworkerNurturingOpen-MindedOptimismOrganizedPatientPeacefulPlannerPlayfulPoisedPolitePowerfulPracticalPresents Self WellProactiveProblem-SolverProductivePunctualReliableResourcefulResponsibleSelf-confidentSelf-generatingSelf-reliantSense of </a:t>
            </a:r>
            <a:r>
              <a:rPr lang="en-GB" dirty="0" err="1" smtClean="0"/>
              <a:t>HumorSensualServes</a:t>
            </a:r>
            <a:r>
              <a:rPr lang="en-GB" dirty="0" smtClean="0"/>
              <a:t> OthersSincereSkillfulSpiritualSpontaneousStableStrongSuccessfulSupportiveTactfulTrustingTrustworthyTruthfulVersatileVibrantWarmWillingWiseZealous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2E9B-716F-A446-835C-6571E8A138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5105D-0D42-4FD3-BAC4-407A8A36B75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1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8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7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0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0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5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8" y="6009463"/>
            <a:ext cx="1696663" cy="712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09800" y="6356349"/>
            <a:ext cx="2743200" cy="365125"/>
          </a:xfrm>
        </p:spPr>
        <p:txBody>
          <a:bodyPr/>
          <a:lstStyle>
            <a:lvl1pPr>
              <a:defRPr b="1">
                <a:solidFill>
                  <a:srgbClr val="9EC54C"/>
                </a:solidFill>
              </a:defRPr>
            </a:lvl1pPr>
          </a:lstStyle>
          <a:p>
            <a:pPr algn="l"/>
            <a:r>
              <a:rPr lang="en-GB" dirty="0" smtClean="0"/>
              <a:t>www.incluedu.com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10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73602-07FF-44E8-BA6A-C35D53013E2A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F79C-E118-486B-B92A-91189C2B900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03" y="74646"/>
            <a:ext cx="1676681" cy="1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0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5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HGPMIMVz5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qzvY60SjkVQ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8621487" cy="6857999"/>
          </a:xfrm>
          <a:prstGeom prst="rect">
            <a:avLst/>
          </a:prstGeom>
          <a:solidFill>
            <a:srgbClr val="9EC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359" y="672533"/>
            <a:ext cx="5436637" cy="2387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About Me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359" y="3405673"/>
            <a:ext cx="3224564" cy="1282959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My strengths</a:t>
            </a:r>
            <a:r>
              <a:rPr lang="en-GB" sz="3200" dirty="0" smtClean="0">
                <a:solidFill>
                  <a:schemeClr val="bg1"/>
                </a:solidFill>
              </a:rPr>
              <a:t>?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98" y="195945"/>
            <a:ext cx="2917861" cy="2500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82" y="2911150"/>
            <a:ext cx="2997851" cy="1258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379" y="5906277"/>
            <a:ext cx="2736055" cy="781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67" y="2466079"/>
            <a:ext cx="4478653" cy="42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3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5448" y="365125"/>
            <a:ext cx="9652952" cy="1325563"/>
          </a:xfrm>
        </p:spPr>
        <p:txBody>
          <a:bodyPr>
            <a:normAutofit/>
          </a:bodyPr>
          <a:lstStyle/>
          <a:p>
            <a:r>
              <a:rPr lang="en-GB" sz="3600" b="1" i="1" dirty="0"/>
              <a:t>Person-centred thinking tools to capture </a:t>
            </a:r>
            <a:r>
              <a:rPr lang="en-GB" sz="3600" b="1" i="1" dirty="0" smtClean="0"/>
              <a:t>strengths</a:t>
            </a:r>
            <a:endParaRPr lang="en-GB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35" y="1279398"/>
            <a:ext cx="6357263" cy="3886962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4"/>
          </p:nvPr>
        </p:nvSpPr>
        <p:spPr>
          <a:xfrm>
            <a:off x="405448" y="2719959"/>
            <a:ext cx="3252152" cy="3684588"/>
          </a:xfrm>
        </p:spPr>
        <p:txBody>
          <a:bodyPr/>
          <a:lstStyle/>
          <a:p>
            <a:r>
              <a:rPr lang="en-GB" dirty="0" smtClean="0"/>
              <a:t>What really matters to me? What gives me pleasure and meaning and provide a good quality of life?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/>
          </p:nvPr>
        </p:nvSpPr>
        <p:spPr>
          <a:xfrm>
            <a:off x="8215948" y="2719959"/>
            <a:ext cx="3252152" cy="3684588"/>
          </a:xfrm>
        </p:spPr>
        <p:txBody>
          <a:bodyPr/>
          <a:lstStyle/>
          <a:p>
            <a:r>
              <a:rPr lang="en-GB" dirty="0" smtClean="0"/>
              <a:t>What is important for me to progress in my education, develop and stay healthy and safe?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67348"/>
              </p:ext>
            </p:extLst>
          </p:nvPr>
        </p:nvGraphicFramePr>
        <p:xfrm>
          <a:off x="2983230" y="4916774"/>
          <a:ext cx="661797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985"/>
                <a:gridCol w="3308985"/>
              </a:tblGrid>
              <a:tr h="362162">
                <a:tc>
                  <a:txBody>
                    <a:bodyPr/>
                    <a:lstStyle/>
                    <a:p>
                      <a:r>
                        <a:rPr lang="en-GB" dirty="0" smtClean="0"/>
                        <a:t>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</a:t>
                      </a:r>
                      <a:endParaRPr lang="en-GB" dirty="0"/>
                    </a:p>
                  </a:txBody>
                  <a:tcPr/>
                </a:tc>
              </a:tr>
              <a:tr h="362162">
                <a:tc>
                  <a:txBody>
                    <a:bodyPr/>
                    <a:lstStyle/>
                    <a:p>
                      <a:r>
                        <a:rPr lang="en-GB" dirty="0" smtClean="0"/>
                        <a:t>To be on time</a:t>
                      </a:r>
                      <a:r>
                        <a:rPr lang="en-GB" baseline="0" dirty="0" smtClean="0"/>
                        <a:t> for work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take breaks</a:t>
                      </a:r>
                      <a:endParaRPr lang="en-GB" dirty="0"/>
                    </a:p>
                  </a:txBody>
                  <a:tcPr/>
                </a:tc>
              </a:tr>
              <a:tr h="362162">
                <a:tc>
                  <a:txBody>
                    <a:bodyPr/>
                    <a:lstStyle/>
                    <a:p>
                      <a:r>
                        <a:rPr lang="en-GB" dirty="0" smtClean="0"/>
                        <a:t>To be organised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to take on </a:t>
                      </a:r>
                      <a:r>
                        <a:rPr lang="en-GB" baseline="0" dirty="0" smtClean="0"/>
                        <a:t>too much work</a:t>
                      </a:r>
                      <a:endParaRPr lang="en-GB" dirty="0"/>
                    </a:p>
                  </a:txBody>
                  <a:tcPr/>
                </a:tc>
              </a:tr>
              <a:tr h="362162">
                <a:tc>
                  <a:txBody>
                    <a:bodyPr/>
                    <a:lstStyle/>
                    <a:p>
                      <a:r>
                        <a:rPr lang="en-GB" dirty="0" smtClean="0"/>
                        <a:t>To have my breakfast – I need to have an egg every morning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have somewhere quiet to relax</a:t>
                      </a:r>
                      <a:r>
                        <a:rPr lang="en-GB" baseline="0" dirty="0" smtClean="0"/>
                        <a:t> if I am not feeling well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4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76" y="4072378"/>
            <a:ext cx="3777468" cy="23096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5448" y="365125"/>
            <a:ext cx="9652952" cy="1325563"/>
          </a:xfrm>
        </p:spPr>
        <p:txBody>
          <a:bodyPr>
            <a:normAutofit/>
          </a:bodyPr>
          <a:lstStyle/>
          <a:p>
            <a:r>
              <a:rPr lang="en-GB" sz="3600" b="1" i="1" dirty="0"/>
              <a:t>Person-centred thinking tools to capture </a:t>
            </a:r>
            <a:r>
              <a:rPr lang="en-GB" sz="3600" b="1" i="1" dirty="0" smtClean="0"/>
              <a:t>strengths</a:t>
            </a:r>
            <a:endParaRPr lang="en-GB" sz="36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189782" y="1960974"/>
            <a:ext cx="5952228" cy="4897026"/>
          </a:xfrm>
        </p:spPr>
        <p:txBody>
          <a:bodyPr>
            <a:normAutofit/>
          </a:bodyPr>
          <a:lstStyle/>
          <a:p>
            <a:pPr lvl="1"/>
            <a:endParaRPr lang="en-GB" sz="3200" i="1" dirty="0" smtClean="0"/>
          </a:p>
          <a:p>
            <a:pPr marL="457200" lvl="1" indent="0">
              <a:buNone/>
            </a:pPr>
            <a:endParaRPr lang="en-GB" sz="32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8"/>
          <a:stretch/>
        </p:blipFill>
        <p:spPr>
          <a:xfrm>
            <a:off x="1143646" y="1465841"/>
            <a:ext cx="3153364" cy="1981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5832" r="28795" b="30000"/>
          <a:stretch/>
        </p:blipFill>
        <p:spPr>
          <a:xfrm>
            <a:off x="7449232" y="1465841"/>
            <a:ext cx="1996289" cy="2088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r="19747" b="2334"/>
          <a:stretch/>
        </p:blipFill>
        <p:spPr>
          <a:xfrm>
            <a:off x="1386091" y="3910460"/>
            <a:ext cx="2128057" cy="2484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70" y="2593730"/>
            <a:ext cx="1885176" cy="26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Developing aspirations for all students</a:t>
            </a:r>
            <a:endParaRPr lang="en-GB" sz="3600" b="1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1245" t="19163" r="37979" b="35223"/>
          <a:stretch/>
        </p:blipFill>
        <p:spPr>
          <a:xfrm>
            <a:off x="925830" y="1485899"/>
            <a:ext cx="9178290" cy="51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8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50256" y="1444731"/>
            <a:ext cx="11741744" cy="12527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i="1" dirty="0" smtClean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GB" i="1" dirty="0" smtClean="0">
                <a:solidFill>
                  <a:srgbClr val="000000"/>
                </a:solidFill>
              </a:rPr>
              <a:t> To understand the importance of person centred thinking tools for focusing on learners’ strengths</a:t>
            </a:r>
          </a:p>
          <a:p>
            <a:pPr marL="457200" lvl="1" indent="0">
              <a:buNone/>
            </a:pP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1870" y="567094"/>
            <a:ext cx="265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Module Aim 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70" y="2928786"/>
            <a:ext cx="3530899" cy="33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7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r="11133" b="11625"/>
          <a:stretch/>
        </p:blipFill>
        <p:spPr>
          <a:xfrm>
            <a:off x="6057900" y="2642716"/>
            <a:ext cx="4217670" cy="33666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480" y="365125"/>
            <a:ext cx="10909618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We will consider:</a:t>
            </a:r>
            <a:endParaRPr lang="en-GB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11480" y="1993996"/>
            <a:ext cx="11544300" cy="2986632"/>
          </a:xfrm>
        </p:spPr>
        <p:txBody>
          <a:bodyPr>
            <a:normAutofit/>
          </a:bodyPr>
          <a:lstStyle/>
          <a:p>
            <a:r>
              <a:rPr lang="en-GB" dirty="0" smtClean="0"/>
              <a:t>Person centred thinking tool ‘Positive Reputations’ or ‘Like and Admire’ to capture strengths</a:t>
            </a:r>
          </a:p>
          <a:p>
            <a:r>
              <a:rPr lang="en-GB" dirty="0" smtClean="0"/>
              <a:t>Importance of different viewpoints </a:t>
            </a:r>
          </a:p>
          <a:p>
            <a:r>
              <a:rPr lang="en-GB" dirty="0" smtClean="0"/>
              <a:t>Positive self image </a:t>
            </a:r>
          </a:p>
          <a:p>
            <a:r>
              <a:rPr lang="en-GB" dirty="0" smtClean="0"/>
              <a:t>Communication through media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8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189782" y="1960974"/>
            <a:ext cx="5952228" cy="4897026"/>
          </a:xfrm>
        </p:spPr>
        <p:txBody>
          <a:bodyPr>
            <a:normAutofit/>
          </a:bodyPr>
          <a:lstStyle/>
          <a:p>
            <a:pPr lvl="1"/>
            <a:endParaRPr lang="en-GB" sz="3200" i="1" dirty="0" smtClean="0"/>
          </a:p>
          <a:p>
            <a:pPr marL="457200" lvl="1" indent="0">
              <a:buNone/>
            </a:pPr>
            <a:endParaRPr lang="en-GB" sz="3200" i="1" dirty="0" smtClean="0"/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2049" t="20101" r="37717" b="36541"/>
          <a:stretch/>
        </p:blipFill>
        <p:spPr>
          <a:xfrm>
            <a:off x="0" y="102870"/>
            <a:ext cx="10169945" cy="548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2402" y="6324719"/>
            <a:ext cx="3046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https://youtu.be/qzvY60SjkVQ</a:t>
            </a:r>
          </a:p>
        </p:txBody>
      </p:sp>
    </p:spTree>
    <p:extLst>
      <p:ext uri="{BB962C8B-B14F-4D97-AF65-F5344CB8AC3E}">
        <p14:creationId xmlns:p14="http://schemas.microsoft.com/office/powerpoint/2010/main" val="32625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5448" y="365125"/>
            <a:ext cx="9652952" cy="1325563"/>
          </a:xfrm>
        </p:spPr>
        <p:txBody>
          <a:bodyPr>
            <a:normAutofit/>
          </a:bodyPr>
          <a:lstStyle/>
          <a:p>
            <a:r>
              <a:rPr lang="en-GB" sz="3600" b="1" i="1" dirty="0"/>
              <a:t>Person-centred thinking tools to capture </a:t>
            </a:r>
            <a:r>
              <a:rPr lang="en-GB" sz="3600" b="1" i="1" dirty="0" smtClean="0"/>
              <a:t>strengths</a:t>
            </a:r>
            <a:endParaRPr lang="en-GB" sz="36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189782" y="1960974"/>
            <a:ext cx="5952228" cy="489702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2800" i="1" dirty="0" smtClean="0">
                <a:latin typeface="+mj-lt"/>
              </a:rPr>
              <a:t>Like and admire – also referred to as positive reputations thinking tool. It helps to identify your learners’ good qualities that s/he might not be aware of.  Improves your learners confidence and self-worth. </a:t>
            </a:r>
          </a:p>
          <a:p>
            <a:pPr lvl="1"/>
            <a:r>
              <a:rPr lang="en-GB" sz="2800" i="1" dirty="0" smtClean="0">
                <a:latin typeface="+mj-lt"/>
              </a:rPr>
              <a:t>Focus </a:t>
            </a:r>
            <a:r>
              <a:rPr lang="en-GB" sz="2800" i="1" dirty="0">
                <a:latin typeface="+mj-lt"/>
              </a:rPr>
              <a:t>on </a:t>
            </a:r>
            <a:r>
              <a:rPr lang="en-GB" sz="2800" b="1" i="1" dirty="0">
                <a:latin typeface="+mj-lt"/>
              </a:rPr>
              <a:t>characteristics</a:t>
            </a:r>
            <a:r>
              <a:rPr lang="en-GB" sz="2800" i="1" dirty="0">
                <a:latin typeface="+mj-lt"/>
              </a:rPr>
              <a:t> NOT on appearance or academic achievements. </a:t>
            </a:r>
            <a:endParaRPr lang="en-GB" sz="2800" i="1" dirty="0" smtClean="0">
              <a:latin typeface="+mj-lt"/>
            </a:endParaRPr>
          </a:p>
          <a:p>
            <a:pPr lvl="1"/>
            <a:r>
              <a:rPr lang="en-GB" sz="2800" i="1" dirty="0" smtClean="0">
                <a:latin typeface="+mj-lt"/>
              </a:rPr>
              <a:t>Positive reputations examples: creative, imaginative, humorous, inventive, kind, energetic, optimistic, generous, warm, open, loving, honest, friendly, courageous, dedicated, easy-going, enthusiastic </a:t>
            </a:r>
            <a:r>
              <a:rPr lang="en-GB" sz="2800" i="1" dirty="0" err="1" smtClean="0">
                <a:latin typeface="+mj-lt"/>
              </a:rPr>
              <a:t>etc</a:t>
            </a:r>
            <a:r>
              <a:rPr lang="en-GB" sz="2800" i="1" dirty="0" smtClean="0">
                <a:latin typeface="+mj-lt"/>
              </a:rPr>
              <a:t> </a:t>
            </a:r>
            <a:endParaRPr lang="en-GB" sz="2800" i="1" dirty="0">
              <a:latin typeface="+mj-lt"/>
            </a:endParaRPr>
          </a:p>
          <a:p>
            <a:pPr lvl="1"/>
            <a:endParaRPr lang="en-GB" sz="2800" i="1" dirty="0" smtClean="0">
              <a:latin typeface="+mj-lt"/>
            </a:endParaRPr>
          </a:p>
          <a:p>
            <a:pPr lvl="1"/>
            <a:endParaRPr lang="en-GB" sz="3200" i="1" dirty="0" smtClean="0"/>
          </a:p>
          <a:p>
            <a:pPr marL="457200" lvl="1" indent="0">
              <a:buNone/>
            </a:pPr>
            <a:endParaRPr lang="en-GB" sz="32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8"/>
          <a:stretch/>
        </p:blipFill>
        <p:spPr>
          <a:xfrm>
            <a:off x="6142010" y="2339314"/>
            <a:ext cx="5736666" cy="36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5448" y="365125"/>
            <a:ext cx="9652952" cy="1325563"/>
          </a:xfrm>
        </p:spPr>
        <p:txBody>
          <a:bodyPr>
            <a:normAutofit/>
          </a:bodyPr>
          <a:lstStyle/>
          <a:p>
            <a:r>
              <a:rPr lang="en-GB" sz="3600" b="1" i="1" dirty="0"/>
              <a:t>Person-centred thinking tools to capture </a:t>
            </a:r>
            <a:r>
              <a:rPr lang="en-GB" sz="3600" b="1" i="1" dirty="0" smtClean="0"/>
              <a:t>strengths</a:t>
            </a:r>
            <a:endParaRPr lang="en-GB" sz="36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189782" y="1960974"/>
            <a:ext cx="9224296" cy="1591118"/>
          </a:xfrm>
        </p:spPr>
        <p:txBody>
          <a:bodyPr>
            <a:normAutofit/>
          </a:bodyPr>
          <a:lstStyle/>
          <a:p>
            <a:pPr lvl="1"/>
            <a:r>
              <a:rPr lang="en-GB" sz="2800" i="1" dirty="0" smtClean="0">
                <a:latin typeface="+mj-lt"/>
              </a:rPr>
              <a:t>Gifts, talents and interests –  what gives me joy? What makes me get up in the morning? What are my passions? </a:t>
            </a:r>
            <a:endParaRPr lang="en-GB" sz="3200" i="1" dirty="0" smtClean="0"/>
          </a:p>
          <a:p>
            <a:pPr marL="457200" lvl="1" indent="0">
              <a:buNone/>
            </a:pPr>
            <a:endParaRPr lang="en-GB" sz="32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78" y="1690688"/>
            <a:ext cx="2777921" cy="2934066"/>
          </a:xfrm>
          <a:prstGeom prst="rect">
            <a:avLst/>
          </a:prstGeom>
        </p:spPr>
      </p:pic>
      <p:pic>
        <p:nvPicPr>
          <p:cNvPr id="1028" name="Picture 4" descr="Image result for what am i good 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89" y="2854857"/>
            <a:ext cx="5846526" cy="37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5448" y="365125"/>
            <a:ext cx="9652952" cy="1325563"/>
          </a:xfrm>
        </p:spPr>
        <p:txBody>
          <a:bodyPr>
            <a:normAutofit/>
          </a:bodyPr>
          <a:lstStyle/>
          <a:p>
            <a:r>
              <a:rPr lang="en-GB" sz="3600" b="1" i="1" dirty="0"/>
              <a:t>Person-centred thinking tools to capture </a:t>
            </a:r>
            <a:r>
              <a:rPr lang="en-GB" sz="3600" b="1" i="1" dirty="0" smtClean="0"/>
              <a:t>strengths</a:t>
            </a:r>
            <a:endParaRPr lang="en-GB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35" y="1279382"/>
            <a:ext cx="6357263" cy="3886962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63811"/>
              </p:ext>
            </p:extLst>
          </p:nvPr>
        </p:nvGraphicFramePr>
        <p:xfrm>
          <a:off x="405448" y="4916774"/>
          <a:ext cx="1153450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7253"/>
                <a:gridCol w="5767253"/>
              </a:tblGrid>
              <a:tr h="362162">
                <a:tc>
                  <a:txBody>
                    <a:bodyPr/>
                    <a:lstStyle/>
                    <a:p>
                      <a:r>
                        <a:rPr lang="en-GB" dirty="0" smtClean="0"/>
                        <a:t>Working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working</a:t>
                      </a:r>
                      <a:endParaRPr lang="en-GB" dirty="0"/>
                    </a:p>
                  </a:txBody>
                  <a:tcPr/>
                </a:tc>
              </a:tr>
              <a:tr h="36216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For</a:t>
                      </a:r>
                      <a:r>
                        <a:rPr lang="en-GB" b="1" baseline="0" dirty="0" smtClean="0"/>
                        <a:t> the</a:t>
                      </a:r>
                      <a:r>
                        <a:rPr lang="en-GB" b="1" dirty="0" smtClean="0"/>
                        <a:t> person: </a:t>
                      </a:r>
                      <a:r>
                        <a:rPr lang="en-GB" dirty="0" smtClean="0"/>
                        <a:t>Having my activities planned.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Being</a:t>
                      </a:r>
                      <a:r>
                        <a:rPr lang="en-GB" baseline="0" dirty="0" smtClean="0"/>
                        <a:t> in the office that is too noisy for me.</a:t>
                      </a:r>
                      <a:endParaRPr lang="en-GB" dirty="0"/>
                    </a:p>
                  </a:txBody>
                  <a:tcPr/>
                </a:tc>
              </a:tr>
              <a:tr h="362162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1"/>
                          </a:solidFill>
                        </a:rPr>
                        <a:t>For</a:t>
                      </a:r>
                      <a:r>
                        <a:rPr lang="en-GB" b="1" baseline="0" dirty="0" smtClean="0">
                          <a:solidFill>
                            <a:schemeClr val="accent1"/>
                          </a:solidFill>
                        </a:rPr>
                        <a:t> the f</a:t>
                      </a:r>
                      <a:r>
                        <a:rPr lang="en-GB" b="1" dirty="0" smtClean="0">
                          <a:solidFill>
                            <a:schemeClr val="accent1"/>
                          </a:solidFill>
                        </a:rPr>
                        <a:t>amily</a:t>
                      </a:r>
                      <a:r>
                        <a:rPr lang="en-GB" dirty="0" smtClean="0">
                          <a:solidFill>
                            <a:schemeClr val="accent1"/>
                          </a:solidFill>
                        </a:rPr>
                        <a:t>: having regular communication with the class</a:t>
                      </a:r>
                      <a:r>
                        <a:rPr lang="en-GB" baseline="0" dirty="0" smtClean="0">
                          <a:solidFill>
                            <a:schemeClr val="accent1"/>
                          </a:solidFill>
                        </a:rPr>
                        <a:t> teacher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/>
                          </a:solidFill>
                        </a:rPr>
                        <a:t>We are worried</a:t>
                      </a:r>
                      <a:r>
                        <a:rPr lang="en-GB" baseline="0" dirty="0" smtClean="0">
                          <a:solidFill>
                            <a:schemeClr val="accent1"/>
                          </a:solidFill>
                        </a:rPr>
                        <a:t> about the transition into the new school.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62162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For</a:t>
                      </a:r>
                      <a:r>
                        <a:rPr lang="en-GB" b="1" baseline="0" dirty="0" smtClean="0">
                          <a:solidFill>
                            <a:srgbClr val="C00000"/>
                          </a:solidFill>
                        </a:rPr>
                        <a:t> school: </a:t>
                      </a:r>
                      <a:r>
                        <a:rPr lang="en-GB" b="0" baseline="0" dirty="0" smtClean="0">
                          <a:solidFill>
                            <a:srgbClr val="C00000"/>
                          </a:solidFill>
                        </a:rPr>
                        <a:t>Having a structured timetable. 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rgbClr val="C00000"/>
                          </a:solidFill>
                        </a:rPr>
                        <a:t>Going to the dining hall for lunch.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55277" y="2338754"/>
            <a:ext cx="1969477" cy="74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Working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944175" y="2101978"/>
            <a:ext cx="1969477" cy="74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Not working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05448" y="1279398"/>
            <a:ext cx="10268414" cy="1808978"/>
          </a:xfrm>
        </p:spPr>
        <p:txBody>
          <a:bodyPr>
            <a:normAutofit/>
          </a:bodyPr>
          <a:lstStyle/>
          <a:p>
            <a:pPr lvl="1"/>
            <a:r>
              <a:rPr lang="en-GB" sz="2800" i="1" dirty="0" smtClean="0">
                <a:latin typeface="+mj-lt"/>
              </a:rPr>
              <a:t>What is working well? – what is working well at school and home and what needs to change? </a:t>
            </a:r>
          </a:p>
          <a:p>
            <a:pPr lvl="1"/>
            <a:endParaRPr lang="en-GB" sz="3200" i="1" dirty="0" smtClean="0"/>
          </a:p>
          <a:p>
            <a:pPr marL="457200" lvl="1" indent="0">
              <a:buNone/>
            </a:pPr>
            <a:endParaRPr lang="en-GB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35219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5448" y="365125"/>
            <a:ext cx="9652952" cy="1325563"/>
          </a:xfrm>
        </p:spPr>
        <p:txBody>
          <a:bodyPr>
            <a:normAutofit/>
          </a:bodyPr>
          <a:lstStyle/>
          <a:p>
            <a:r>
              <a:rPr lang="en-GB" sz="3600" b="1" i="1" dirty="0"/>
              <a:t>Person-centred thinking tools to capture </a:t>
            </a:r>
            <a:r>
              <a:rPr lang="en-GB" sz="3600" b="1" i="1" dirty="0" smtClean="0"/>
              <a:t>strengths</a:t>
            </a:r>
            <a:endParaRPr lang="en-GB" sz="36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189781" y="1960974"/>
            <a:ext cx="6017587" cy="2224164"/>
          </a:xfrm>
        </p:spPr>
        <p:txBody>
          <a:bodyPr>
            <a:normAutofit/>
          </a:bodyPr>
          <a:lstStyle/>
          <a:p>
            <a:pPr lvl="1"/>
            <a:r>
              <a:rPr lang="en-GB" sz="2800" i="1" dirty="0" smtClean="0">
                <a:latin typeface="+mj-lt"/>
              </a:rPr>
              <a:t>Positive relationships – important people in the person’s life. Think about the role each person can play in helping the student to achieve their learning goals. </a:t>
            </a:r>
          </a:p>
          <a:p>
            <a:pPr marL="457200" lvl="1" indent="0">
              <a:buNone/>
            </a:pPr>
            <a:endParaRPr lang="en-GB" sz="3200" i="1" dirty="0" smtClean="0"/>
          </a:p>
          <a:p>
            <a:pPr marL="457200" lvl="1" indent="0">
              <a:buNone/>
            </a:pPr>
            <a:endParaRPr lang="en-GB" sz="3200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14" y="1324128"/>
            <a:ext cx="3820668" cy="53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5448" y="365125"/>
            <a:ext cx="9652952" cy="1325563"/>
          </a:xfrm>
        </p:spPr>
        <p:txBody>
          <a:bodyPr>
            <a:normAutofit/>
          </a:bodyPr>
          <a:lstStyle/>
          <a:p>
            <a:r>
              <a:rPr lang="en-GB" sz="3600" b="1" i="1" dirty="0"/>
              <a:t>Person-centred thinking tools to capture </a:t>
            </a:r>
            <a:r>
              <a:rPr lang="en-GB" sz="3600" b="1" i="1" dirty="0" smtClean="0"/>
              <a:t>strengths</a:t>
            </a:r>
            <a:endParaRPr lang="en-GB" sz="36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189782" y="1960974"/>
            <a:ext cx="5952228" cy="2294503"/>
          </a:xfrm>
        </p:spPr>
        <p:txBody>
          <a:bodyPr>
            <a:normAutofit/>
          </a:bodyPr>
          <a:lstStyle/>
          <a:p>
            <a:pPr lvl="1"/>
            <a:r>
              <a:rPr lang="en-GB" sz="2800" i="1" dirty="0" smtClean="0">
                <a:latin typeface="+mj-lt"/>
              </a:rPr>
              <a:t>Education successes/ Achievements - this can be an excellent way of identifying strengths and helping the learner to develop their knowledge of self. </a:t>
            </a:r>
            <a:endParaRPr lang="en-GB" sz="3200" i="1" dirty="0" smtClean="0"/>
          </a:p>
          <a:p>
            <a:pPr marL="457200" lvl="1" indent="0">
              <a:buNone/>
            </a:pPr>
            <a:endParaRPr lang="en-GB" sz="3200" i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5832" r="28795" b="30000"/>
          <a:stretch/>
        </p:blipFill>
        <p:spPr>
          <a:xfrm>
            <a:off x="6142010" y="1960974"/>
            <a:ext cx="4047126" cy="423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450</Words>
  <Application>Microsoft Office PowerPoint</Application>
  <PresentationFormat>Widescreen</PresentationFormat>
  <Paragraphs>52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About Me </vt:lpstr>
      <vt:lpstr>PowerPoint Presentation</vt:lpstr>
      <vt:lpstr>We will consider:</vt:lpstr>
      <vt:lpstr>PowerPoint Presentation</vt:lpstr>
      <vt:lpstr>Person-centred thinking tools to capture strengths</vt:lpstr>
      <vt:lpstr>Person-centred thinking tools to capture strengths</vt:lpstr>
      <vt:lpstr>Person-centred thinking tools to capture strengths</vt:lpstr>
      <vt:lpstr>Person-centred thinking tools to capture strengths</vt:lpstr>
      <vt:lpstr>Person-centred thinking tools to capture strengths</vt:lpstr>
      <vt:lpstr>Person-centred thinking tools to capture strengths</vt:lpstr>
      <vt:lpstr>Person-centred thinking tools to capture strengths</vt:lpstr>
      <vt:lpstr>Developing aspirations for all students</vt:lpstr>
    </vt:vector>
  </TitlesOfParts>
  <Company>UEL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Charlotte Saward</dc:creator>
  <cp:lastModifiedBy>Gosia Kwiatkowska</cp:lastModifiedBy>
  <cp:revision>27</cp:revision>
  <dcterms:created xsi:type="dcterms:W3CDTF">2016-10-07T09:46:36Z</dcterms:created>
  <dcterms:modified xsi:type="dcterms:W3CDTF">2016-12-08T16:05:07Z</dcterms:modified>
</cp:coreProperties>
</file>